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34_239FE69B.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5_0.xml" ContentType="application/vnd.ms-powerpoint.comments+xml"/>
  <Override PartName="/ppt/notesSlides/notesSlide4.xml" ContentType="application/vnd.openxmlformats-officedocument.presentationml.notesSlide+xml"/>
  <Override PartName="/ppt/comments/modernComment_12D_6D9E8DA4.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50_C02EFCE9.xml" ContentType="application/vnd.ms-powerpoint.comments+xml"/>
  <Override PartName="/ppt/notesSlides/notesSlide8.xml" ContentType="application/vnd.openxmlformats-officedocument.presentationml.notesSlide+xml"/>
  <Override PartName="/ppt/comments/modernComment_151_A2254FEB.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55_4064120E.xml" ContentType="application/vnd.ms-powerpoint.comments+xml"/>
  <Override PartName="/ppt/notesSlides/notesSlide12.xml" ContentType="application/vnd.openxmlformats-officedocument.presentationml.notesSlide+xml"/>
  <Override PartName="/ppt/comments/modernComment_156_B7943AD9.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5A_89B61623.xml" ContentType="application/vnd.ms-powerpoint.comments+xml"/>
  <Override PartName="/ppt/notesSlides/notesSlide17.xml" ContentType="application/vnd.openxmlformats-officedocument.presentationml.notesSlide+xml"/>
  <Override PartName="/ppt/comments/modernComment_15B_55BDCC0A.xml" ContentType="application/vnd.ms-powerpoint.comments+xml"/>
  <Override PartName="/ppt/notesSlides/notesSlide18.xml" ContentType="application/vnd.openxmlformats-officedocument.presentationml.notesSlide+xml"/>
  <Override PartName="/ppt/comments/modernComment_15C_B055EA48.xml" ContentType="application/vnd.ms-powerpoint.comments+xml"/>
  <Override PartName="/ppt/notesSlides/notesSlide19.xml" ContentType="application/vnd.openxmlformats-officedocument.presentationml.notesSlide+xml"/>
  <Override PartName="/ppt/comments/modernComment_15D_ED80F244.xml" ContentType="application/vnd.ms-powerpoint.comments+xml"/>
  <Override PartName="/ppt/notesSlides/notesSlide20.xml" ContentType="application/vnd.openxmlformats-officedocument.presentationml.notesSlide+xml"/>
  <Override PartName="/ppt/comments/modernComment_15E_F7533627.xml" ContentType="application/vnd.ms-powerpoint.comments+xml"/>
  <Override PartName="/ppt/notesSlides/notesSlide21.xml" ContentType="application/vnd.openxmlformats-officedocument.presentationml.notesSlide+xml"/>
  <Override PartName="/ppt/comments/modernComment_15F_CD7DA609.xml" ContentType="application/vnd.ms-powerpoint.comments+xml"/>
  <Override PartName="/ppt/notesSlides/notesSlide22.xml" ContentType="application/vnd.openxmlformats-officedocument.presentationml.notesSlide+xml"/>
  <Override PartName="/ppt/comments/modernComment_160_ECB3577F.xml" ContentType="application/vnd.ms-powerpoint.comments+xml"/>
  <Override PartName="/ppt/notesSlides/notesSlide23.xml" ContentType="application/vnd.openxmlformats-officedocument.presentationml.notesSlide+xml"/>
  <Override PartName="/ppt/comments/modernComment_161_C5FDB7F8.xml" ContentType="application/vnd.ms-powerpoint.comments+xml"/>
  <Override PartName="/ppt/notesSlides/notesSlide24.xml" ContentType="application/vnd.openxmlformats-officedocument.presentationml.notesSlide+xml"/>
  <Override PartName="/ppt/comments/modernComment_162_28C67F18.xml" ContentType="application/vnd.ms-powerpoint.comments+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2"/>
  </p:notesMasterIdLst>
  <p:sldIdLst>
    <p:sldId id="308" r:id="rId5"/>
    <p:sldId id="259" r:id="rId6"/>
    <p:sldId id="261" r:id="rId7"/>
    <p:sldId id="333" r:id="rId8"/>
    <p:sldId id="301" r:id="rId9"/>
    <p:sldId id="334" r:id="rId10"/>
    <p:sldId id="335" r:id="rId11"/>
    <p:sldId id="336" r:id="rId12"/>
    <p:sldId id="337" r:id="rId13"/>
    <p:sldId id="338" r:id="rId14"/>
    <p:sldId id="340" r:id="rId15"/>
    <p:sldId id="341" r:id="rId16"/>
    <p:sldId id="342" r:id="rId17"/>
    <p:sldId id="343" r:id="rId18"/>
    <p:sldId id="344" r:id="rId19"/>
    <p:sldId id="345" r:id="rId20"/>
    <p:sldId id="346" r:id="rId21"/>
    <p:sldId id="347" r:id="rId22"/>
    <p:sldId id="348" r:id="rId23"/>
    <p:sldId id="349" r:id="rId24"/>
    <p:sldId id="350" r:id="rId25"/>
    <p:sldId id="351" r:id="rId26"/>
    <p:sldId id="352" r:id="rId27"/>
    <p:sldId id="353" r:id="rId28"/>
    <p:sldId id="354" r:id="rId29"/>
    <p:sldId id="355" r:id="rId30"/>
    <p:sldId id="304" r:id="rId31"/>
  </p:sldIdLst>
  <p:sldSz cx="18288000" cy="10287000"/>
  <p:notesSz cx="6858000" cy="9144000"/>
  <p:embeddedFontLst>
    <p:embeddedFont>
      <p:font typeface="Lexend Deca" panose="020B0604020202020204" charset="0"/>
      <p:regular r:id="rId33"/>
    </p:embeddedFont>
    <p:embeddedFont>
      <p:font typeface="Outfit" panose="020B0604020202020204" charset="0"/>
      <p:regular r:id="rId34"/>
    </p:embeddedFont>
    <p:embeddedFont>
      <p:font typeface="Outfit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085917-4E71-FCEF-6841-C14029C5E1EC}" name="Preetish Kakkar" initials="PK" userId="31971d121f1587c3" providerId="Windows Live"/>
  <p188:author id="{3297E51A-5BF5-83BE-2A6F-07533FE4F8B2}" name="David Sugarman" initials="DS" userId="S::davids@packt.com::147eb03a-6a4b-4b86-8143-1a0addc5541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D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B1017-53A4-4522-69A7-6B762381817F}" v="1" dt="2025-07-15T15:24:40.6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6003" autoAdjust="0"/>
  </p:normalViewPr>
  <p:slideViewPr>
    <p:cSldViewPr>
      <p:cViewPr varScale="1">
        <p:scale>
          <a:sx n="40" d="100"/>
          <a:sy n="40" d="100"/>
        </p:scale>
        <p:origin x="88" y="2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2.fntdata"/><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ith Shetty" userId="S::suniths@packt.com::05007514-687c-4e3c-b3f2-304818b4efdd" providerId="AD" clId="Web-{03CB1017-53A4-4522-69A7-6B762381817F}"/>
    <pc:docChg chg="modSld">
      <pc:chgData name="Sunith Shetty" userId="S::suniths@packt.com::05007514-687c-4e3c-b3f2-304818b4efdd" providerId="AD" clId="Web-{03CB1017-53A4-4522-69A7-6B762381817F}" dt="2025-07-15T15:24:40.656" v="0" actId="14100"/>
      <pc:docMkLst>
        <pc:docMk/>
      </pc:docMkLst>
      <pc:sldChg chg="modSp">
        <pc:chgData name="Sunith Shetty" userId="S::suniths@packt.com::05007514-687c-4e3c-b3f2-304818b4efdd" providerId="AD" clId="Web-{03CB1017-53A4-4522-69A7-6B762381817F}" dt="2025-07-15T15:24:40.656" v="0" actId="14100"/>
        <pc:sldMkLst>
          <pc:docMk/>
          <pc:sldMk cId="0" sldId="259"/>
        </pc:sldMkLst>
        <pc:spChg chg="mod">
          <ac:chgData name="Sunith Shetty" userId="S::suniths@packt.com::05007514-687c-4e3c-b3f2-304818b4efdd" providerId="AD" clId="Web-{03CB1017-53A4-4522-69A7-6B762381817F}" dt="2025-07-15T15:24:40.656" v="0" actId="14100"/>
          <ac:spMkLst>
            <pc:docMk/>
            <pc:sldMk cId="0" sldId="259"/>
            <ac:spMk id="39" creationId="{00000000-0000-0000-0000-000000000000}"/>
          </ac:spMkLst>
        </pc:spChg>
      </pc:sldChg>
    </pc:docChg>
  </pc:docChgLst>
</pc:chgInfo>
</file>

<file path=ppt/comments/modernComment_105_0.xml><?xml version="1.0" encoding="utf-8"?>
<p188:cmLst xmlns:a="http://schemas.openxmlformats.org/drawingml/2006/main" xmlns:r="http://schemas.openxmlformats.org/officeDocument/2006/relationships" xmlns:p188="http://schemas.microsoft.com/office/powerpoint/2018/8/main">
  <p188:cm id="{3594C91C-CA31-486E-8C85-C182E3805DF3}" authorId="{3297E51A-5BF5-83BE-2A6F-07533FE4F8B2}" created="2025-07-07T15:23:23.333">
    <pc:sldMkLst xmlns:pc="http://schemas.microsoft.com/office/powerpoint/2013/main/command">
      <pc:docMk/>
      <pc:sldMk cId="0" sldId="261"/>
    </pc:sldMkLst>
    <p188:txBody>
      <a:bodyPr/>
      <a:lstStyle/>
      <a:p>
        <a:r>
          <a:rPr lang="en-US"/>
          <a:t>MG: 
I liked the starting. Really liked the notes provided by author. He used the metaphor which is very important to explain the complex topics.</a:t>
        </a:r>
      </a:p>
    </p188:txBody>
  </p188:cm>
  <p188:cm id="{E86FF3C1-E562-4E45-BAB9-B0D7016B20CB}" authorId="{3297E51A-5BF5-83BE-2A6F-07533FE4F8B2}" created="2025-07-07T15:37:51.418">
    <pc:sldMkLst xmlns:pc="http://schemas.microsoft.com/office/powerpoint/2013/main/command">
      <pc:docMk/>
      <pc:sldMk cId="0" sldId="261"/>
    </pc:sldMkLst>
    <p188:txBody>
      <a:bodyPr/>
      <a:lstStyle/>
      <a:p>
        <a:r>
          <a:rPr lang="en-US"/>
          <a:t>This sentence structure (short declarative phrase, em dash, short declarative phrase) is really common in ChatGPT output and I can see it recurring in this presentation’s notes. I’d be careful about using it – you don’t want the audience to think you had an LLM write the whole presentation for you or they may be disappointed! Think carefully about your language choices.</a:t>
        </a:r>
      </a:p>
    </p188:txBody>
  </p188:cm>
</p188:cmLst>
</file>

<file path=ppt/comments/modernComment_12D_6D9E8DA4.xml><?xml version="1.0" encoding="utf-8"?>
<p188:cmLst xmlns:a="http://schemas.openxmlformats.org/drawingml/2006/main" xmlns:r="http://schemas.openxmlformats.org/officeDocument/2006/relationships" xmlns:p188="http://schemas.microsoft.com/office/powerpoint/2018/8/main">
  <p188:cm id="{901FFC55-6477-4C05-891E-BBAD9CB33D68}" authorId="{3297E51A-5BF5-83BE-2A6F-07533FE4F8B2}" created="2025-07-07T15:23:38.740">
    <pc:sldMkLst xmlns:pc="http://schemas.microsoft.com/office/powerpoint/2013/main/command">
      <pc:docMk/>
      <pc:sldMk cId="1839107492" sldId="301"/>
    </pc:sldMkLst>
    <p188:txBody>
      <a:bodyPr/>
      <a:lstStyle/>
      <a:p>
        <a:r>
          <a:rPr lang="en-US"/>
          <a:t>MG: Image helps to understand the concept better: cognitive loop. </a:t>
        </a:r>
      </a:p>
    </p188:txBody>
  </p188:cm>
</p188:cmLst>
</file>

<file path=ppt/comments/modernComment_134_239FE69B.xml><?xml version="1.0" encoding="utf-8"?>
<p188:cmLst xmlns:a="http://schemas.openxmlformats.org/drawingml/2006/main" xmlns:r="http://schemas.openxmlformats.org/officeDocument/2006/relationships" xmlns:p188="http://schemas.microsoft.com/office/powerpoint/2018/8/main">
  <p188:cm id="{13E14DA9-4C5E-404E-8272-E7DACFA678A7}" authorId="{3297E51A-5BF5-83BE-2A6F-07533FE4F8B2}" created="2025-07-07T15:48:17.012">
    <pc:sldMkLst xmlns:pc="http://schemas.microsoft.com/office/powerpoint/2013/main/command">
      <pc:docMk/>
      <pc:sldMk cId="597681819" sldId="308"/>
    </pc:sldMkLst>
    <p188:txBody>
      <a:bodyPr/>
      <a:lstStyle/>
      <a:p>
        <a:r>
          <a:rPr lang="en-US"/>
          <a:t>Hi Imran. You will see feedback from several sources in this document: Technical reviewers Preetish Kakkar and Meghal Gandhi (MG); and myself (I’m an editor for Packt). </a:t>
        </a:r>
      </a:p>
    </p188:txBody>
  </p188:cm>
</p188:cmLst>
</file>

<file path=ppt/comments/modernComment_150_C02EFCE9.xml><?xml version="1.0" encoding="utf-8"?>
<p188:cmLst xmlns:a="http://schemas.openxmlformats.org/drawingml/2006/main" xmlns:r="http://schemas.openxmlformats.org/officeDocument/2006/relationships" xmlns:p188="http://schemas.microsoft.com/office/powerpoint/2018/8/main">
  <p188:cm id="{E5F18809-4958-4AAE-83BC-92674A201573}" authorId="{3297E51A-5BF5-83BE-2A6F-07533FE4F8B2}" created="2025-07-07T15:24:08.244">
    <pc:sldMkLst xmlns:pc="http://schemas.microsoft.com/office/powerpoint/2013/main/command">
      <pc:docMk/>
      <pc:sldMk cId="3224304873" sldId="336"/>
    </pc:sldMkLst>
    <p188:txBody>
      <a:bodyPr/>
      <a:lstStyle/>
      <a:p>
        <a:r>
          <a:rPr lang="en-US"/>
          <a:t>MG:
Hallucination is the real issue. Correctly defined by the author.</a:t>
        </a:r>
      </a:p>
    </p188:txBody>
  </p188:cm>
</p188:cmLst>
</file>

<file path=ppt/comments/modernComment_151_A2254FEB.xml><?xml version="1.0" encoding="utf-8"?>
<p188:cmLst xmlns:a="http://schemas.openxmlformats.org/drawingml/2006/main" xmlns:r="http://schemas.openxmlformats.org/officeDocument/2006/relationships" xmlns:p188="http://schemas.microsoft.com/office/powerpoint/2018/8/main">
  <p188:cm id="{39C8F1CA-53CF-4279-87E5-32B862EB640C}" authorId="{3297E51A-5BF5-83BE-2A6F-07533FE4F8B2}" created="2025-07-07T15:44:20.817">
    <pc:sldMkLst xmlns:pc="http://schemas.microsoft.com/office/powerpoint/2013/main/command">
      <pc:docMk/>
      <pc:sldMk cId="2720354283" sldId="337"/>
    </pc:sldMkLst>
    <p188:txBody>
      <a:bodyPr/>
      <a:lstStyle/>
      <a:p>
        <a:r>
          <a:rPr lang="en-US"/>
          <a:t>Notes have the same thing again that I flagged up earlier. I suggest “Most failures are engineering failures, not model failures” instead.</a:t>
        </a:r>
      </a:p>
    </p188:txBody>
  </p188:cm>
</p188:cmLst>
</file>

<file path=ppt/comments/modernComment_155_4064120E.xml><?xml version="1.0" encoding="utf-8"?>
<p188:cmLst xmlns:a="http://schemas.openxmlformats.org/drawingml/2006/main" xmlns:r="http://schemas.openxmlformats.org/officeDocument/2006/relationships" xmlns:p188="http://schemas.microsoft.com/office/powerpoint/2018/8/main">
  <p188:cm id="{09BEF30E-9781-4AFE-AD3F-B9D1864E7DFD}" authorId="{87085917-4E71-FCEF-6841-C14029C5E1EC}" created="2025-07-06T23:03:48.115">
    <ac:deMkLst xmlns:ac="http://schemas.microsoft.com/office/drawing/2013/main/command">
      <pc:docMk xmlns:pc="http://schemas.microsoft.com/office/powerpoint/2013/main/command"/>
      <pc:sldMk xmlns:pc="http://schemas.microsoft.com/office/powerpoint/2013/main/command" cId="1080300046" sldId="341"/>
      <ac:picMk id="11" creationId="{5F17776D-425C-52F3-DC06-6A50FF778DB5}"/>
    </ac:deMkLst>
    <p188:txBody>
      <a:bodyPr/>
      <a:lstStyle/>
      <a:p>
        <a:r>
          <a:rPr lang="en-US"/>
          <a:t>It would be great to provide clarity on what different types of arrows represents</a:t>
        </a:r>
      </a:p>
    </p188:txBody>
  </p188:cm>
</p188:cmLst>
</file>

<file path=ppt/comments/modernComment_156_B7943AD9.xml><?xml version="1.0" encoding="utf-8"?>
<p188:cmLst xmlns:a="http://schemas.openxmlformats.org/drawingml/2006/main" xmlns:r="http://schemas.openxmlformats.org/officeDocument/2006/relationships" xmlns:p188="http://schemas.microsoft.com/office/powerpoint/2018/8/main">
  <p188:cm id="{E04B6862-D833-435F-8876-6C0F17830212}" authorId="{87085917-4E71-FCEF-6841-C14029C5E1EC}" created="2025-07-06T23:20:42.324">
    <pc:sldMkLst xmlns:pc="http://schemas.microsoft.com/office/powerpoint/2013/main/command">
      <pc:docMk/>
      <pc:sldMk cId="3079944921" sldId="342"/>
    </pc:sldMkLst>
    <p188:txBody>
      <a:bodyPr/>
      <a:lstStyle/>
      <a:p>
        <a:r>
          <a:rPr lang="en-US"/>
          <a:t>Some more details on how it works would be useful</a:t>
        </a:r>
      </a:p>
    </p188:txBody>
  </p188:cm>
</p188:cmLst>
</file>

<file path=ppt/comments/modernComment_15A_89B61623.xml><?xml version="1.0" encoding="utf-8"?>
<p188:cmLst xmlns:a="http://schemas.openxmlformats.org/drawingml/2006/main" xmlns:r="http://schemas.openxmlformats.org/officeDocument/2006/relationships" xmlns:p188="http://schemas.microsoft.com/office/powerpoint/2018/8/main">
  <p188:cm id="{763DCFFA-5753-48D6-AA9D-8C548D36A985}" authorId="{3297E51A-5BF5-83BE-2A6F-07533FE4F8B2}" created="2025-07-07T15:25:07.199">
    <pc:sldMkLst xmlns:pc="http://schemas.microsoft.com/office/powerpoint/2013/main/command">
      <pc:docMk/>
      <pc:sldMk cId="2310411811" sldId="346"/>
    </pc:sldMkLst>
    <p188:txBody>
      <a:bodyPr/>
      <a:lstStyle/>
      <a:p>
        <a:r>
          <a:rPr lang="en-US"/>
          <a:t>MG: Presentation is going into correct direction. I enjoyed reading use cases based slides.</a:t>
        </a:r>
      </a:p>
    </p188:txBody>
  </p188:cm>
</p188:cmLst>
</file>

<file path=ppt/comments/modernComment_15B_55BDCC0A.xml><?xml version="1.0" encoding="utf-8"?>
<p188:cmLst xmlns:a="http://schemas.openxmlformats.org/drawingml/2006/main" xmlns:r="http://schemas.openxmlformats.org/officeDocument/2006/relationships" xmlns:p188="http://schemas.microsoft.com/office/powerpoint/2018/8/main">
  <p188:cm id="{59AB61C4-9BB2-4A69-9C04-D93137EDEA1B}" authorId="{3297E51A-5BF5-83BE-2A6F-07533FE4F8B2}" created="2025-07-07T15:25:59.863">
    <pc:sldMkLst xmlns:pc="http://schemas.microsoft.com/office/powerpoint/2013/main/command">
      <pc:docMk/>
      <pc:sldMk cId="1438501898" sldId="347"/>
    </pc:sldMkLst>
    <p188:txBody>
      <a:bodyPr/>
      <a:lstStyle/>
      <a:p>
        <a:r>
          <a:rPr lang="en-US"/>
          <a:t>MG: That’s an intuitive diagram. Easy to understand the role of multiple agents from this slide.</a:t>
        </a:r>
      </a:p>
    </p188:txBody>
  </p188:cm>
</p188:cmLst>
</file>

<file path=ppt/comments/modernComment_15C_B055EA48.xml><?xml version="1.0" encoding="utf-8"?>
<p188:cmLst xmlns:a="http://schemas.openxmlformats.org/drawingml/2006/main" xmlns:r="http://schemas.openxmlformats.org/officeDocument/2006/relationships" xmlns:p188="http://schemas.microsoft.com/office/powerpoint/2018/8/main">
  <p188:cm id="{DAA59B60-D75C-40CB-8426-1FAFBC797B65}" authorId="{3297E51A-5BF5-83BE-2A6F-07533FE4F8B2}" created="2025-07-07T15:25:47.753">
    <pc:sldMkLst xmlns:pc="http://schemas.microsoft.com/office/powerpoint/2013/main/command">
      <pc:docMk/>
      <pc:sldMk cId="2958420552" sldId="348"/>
    </pc:sldMkLst>
    <p188:replyLst>
      <p188:reply id="{20C924C5-3848-4F10-B616-155500C3DDBF}" authorId="{3297E51A-5BF5-83BE-2A6F-07533FE4F8B2}" created="2025-07-07T15:28:37.022">
        <p188:txBody>
          <a:bodyPr/>
          <a:lstStyle/>
          <a:p>
            <a:r>
              <a:rPr lang="en-US"/>
              <a:t>This is a recurring note that Meghal has in the following slides. I agree. More detail and/or some graphics would really boost the presentation in this section.</a:t>
            </a:r>
          </a:p>
        </p188:txBody>
      </p188:reply>
    </p188:replyLst>
    <p188:txBody>
      <a:bodyPr/>
      <a:lstStyle/>
      <a:p>
        <a:r>
          <a:rPr lang="en-US"/>
          <a:t>MG: If possible then try to put some image here. It looks bit empty. Images keep audience engaging.</a:t>
        </a:r>
      </a:p>
    </p188:txBody>
  </p188:cm>
</p188:cmLst>
</file>

<file path=ppt/comments/modernComment_15D_ED80F244.xml><?xml version="1.0" encoding="utf-8"?>
<p188:cmLst xmlns:a="http://schemas.openxmlformats.org/drawingml/2006/main" xmlns:r="http://schemas.openxmlformats.org/officeDocument/2006/relationships" xmlns:p188="http://schemas.microsoft.com/office/powerpoint/2018/8/main">
  <p188:cm id="{54BC6360-0C02-4D7A-B184-80B230995FEB}" authorId="{3297E51A-5BF5-83BE-2A6F-07533FE4F8B2}" created="2025-07-07T15:26:18.914">
    <pc:sldMkLst xmlns:pc="http://schemas.microsoft.com/office/powerpoint/2013/main/command">
      <pc:docMk/>
      <pc:sldMk cId="3984650820" sldId="349"/>
    </pc:sldMkLst>
    <p188:txBody>
      <a:bodyPr/>
      <a:lstStyle/>
      <a:p>
        <a:r>
          <a:rPr lang="en-US"/>
          <a:t>MG: As mentioned before, I’d suggest to put images/graphs here. It looks empty</a:t>
        </a:r>
      </a:p>
    </p188:txBody>
  </p188:cm>
</p188:cmLst>
</file>

<file path=ppt/comments/modernComment_15E_F7533627.xml><?xml version="1.0" encoding="utf-8"?>
<p188:cmLst xmlns:a="http://schemas.openxmlformats.org/drawingml/2006/main" xmlns:r="http://schemas.openxmlformats.org/officeDocument/2006/relationships" xmlns:p188="http://schemas.microsoft.com/office/powerpoint/2018/8/main">
  <p188:cm id="{F537F866-90A9-4BCA-A73E-C64EB902E0C7}" authorId="{3297E51A-5BF5-83BE-2A6F-07533FE4F8B2}" created="2025-07-07T15:26:35.949">
    <pc:sldMkLst xmlns:pc="http://schemas.microsoft.com/office/powerpoint/2013/main/command">
      <pc:docMk/>
      <pc:sldMk cId="4149425703" sldId="350"/>
    </pc:sldMkLst>
    <p188:txBody>
      <a:bodyPr/>
      <a:lstStyle/>
      <a:p>
        <a:r>
          <a:rPr lang="en-US"/>
          <a:t>MG: That’s a great topic. I’d suggest use some graphics. Alternatively, adjust the fonts to make it attractive.</a:t>
        </a:r>
      </a:p>
    </p188:txBody>
  </p188:cm>
</p188:cmLst>
</file>

<file path=ppt/comments/modernComment_15F_CD7DA609.xml><?xml version="1.0" encoding="utf-8"?>
<p188:cmLst xmlns:a="http://schemas.openxmlformats.org/drawingml/2006/main" xmlns:r="http://schemas.openxmlformats.org/officeDocument/2006/relationships" xmlns:p188="http://schemas.microsoft.com/office/powerpoint/2018/8/main">
  <p188:cm id="{BA9F6B41-A8F6-4D49-83A1-344F9301F71A}" authorId="{87085917-4E71-FCEF-6841-C14029C5E1EC}" created="2025-07-06T23:31:20.327">
    <pc:sldMkLst xmlns:pc="http://schemas.microsoft.com/office/powerpoint/2013/main/command">
      <pc:docMk/>
      <pc:sldMk cId="3447563785" sldId="351"/>
    </pc:sldMkLst>
    <p188:txBody>
      <a:bodyPr/>
      <a:lstStyle/>
      <a:p>
        <a:r>
          <a:rPr lang="en-US"/>
          <a:t>I will suggest showing an example of how to do it instead of giving step, pick an example and show how it is done by following steps you mentioned, that will be more engaging. </a:t>
        </a:r>
      </a:p>
    </p188:txBody>
  </p188:cm>
  <p188:cm id="{E32FFE38-54F5-4102-841F-963597897838}" authorId="{3297E51A-5BF5-83BE-2A6F-07533FE4F8B2}" created="2025-07-07T15:26:54.934">
    <pc:sldMkLst xmlns:pc="http://schemas.microsoft.com/office/powerpoint/2013/main/command">
      <pc:docMk/>
      <pc:sldMk cId="3447563785" sldId="351"/>
    </pc:sldMkLst>
    <p188:txBody>
      <a:bodyPr/>
      <a:lstStyle/>
      <a:p>
        <a:r>
          <a:rPr lang="en-US"/>
          <a:t>MG: Easy to understand topics. Try to use graphics.</a:t>
        </a:r>
      </a:p>
    </p188:txBody>
  </p188:cm>
</p188:cmLst>
</file>

<file path=ppt/comments/modernComment_160_ECB3577F.xml><?xml version="1.0" encoding="utf-8"?>
<p188:cmLst xmlns:a="http://schemas.openxmlformats.org/drawingml/2006/main" xmlns:r="http://schemas.openxmlformats.org/officeDocument/2006/relationships" xmlns:p188="http://schemas.microsoft.com/office/powerpoint/2018/8/main">
  <p188:cm id="{873B9097-3E2F-4634-8CD3-2F9CCEDCD3FE}" authorId="{87085917-4E71-FCEF-6841-C14029C5E1EC}" created="2025-07-06T23:23:34.546">
    <pc:sldMkLst xmlns:pc="http://schemas.microsoft.com/office/powerpoint/2013/main/command">
      <pc:docMk/>
      <pc:sldMk cId="3971176319" sldId="352"/>
    </pc:sldMkLst>
    <p188:txBody>
      <a:bodyPr/>
      <a:lstStyle/>
      <a:p>
        <a:r>
          <a:rPr lang="en-US"/>
          <a:t>Present some use cases along with data metric, this seems very high level.</a:t>
        </a:r>
      </a:p>
    </p188:txBody>
  </p188:cm>
  <p188:cm id="{BB94A66A-1168-4690-8375-A3C69599F13F}" authorId="{3297E51A-5BF5-83BE-2A6F-07533FE4F8B2}" created="2025-07-07T15:27:11.361">
    <pc:sldMkLst xmlns:pc="http://schemas.microsoft.com/office/powerpoint/2013/main/command">
      <pc:docMk/>
      <pc:sldMk cId="3971176319" sldId="352"/>
    </pc:sldMkLst>
    <p188:txBody>
      <a:bodyPr/>
      <a:lstStyle/>
      <a:p>
        <a:r>
          <a:rPr lang="en-US"/>
          <a:t>MG: This slide lacks proper description and context as well. Even though I am able to understand using the notes, I’d suggest to provide a bit more explanation in simple words to the audience like evaluation metrics etc.</a:t>
        </a:r>
      </a:p>
    </p188:txBody>
  </p188:cm>
</p188:cmLst>
</file>

<file path=ppt/comments/modernComment_161_C5FDB7F8.xml><?xml version="1.0" encoding="utf-8"?>
<p188:cmLst xmlns:a="http://schemas.openxmlformats.org/drawingml/2006/main" xmlns:r="http://schemas.openxmlformats.org/officeDocument/2006/relationships" xmlns:p188="http://schemas.microsoft.com/office/powerpoint/2018/8/main">
  <p188:cm id="{83603FDF-10A6-4B7D-AF20-320DEE1C846E}" authorId="{3297E51A-5BF5-83BE-2A6F-07533FE4F8B2}" created="2025-07-07T15:27:30.102">
    <pc:sldMkLst xmlns:pc="http://schemas.microsoft.com/office/powerpoint/2013/main/command">
      <pc:docMk/>
      <pc:sldMk cId="3321739256" sldId="353"/>
    </pc:sldMkLst>
    <p188:txBody>
      <a:bodyPr/>
      <a:lstStyle/>
      <a:p>
        <a:r>
          <a:rPr lang="en-US"/>
          <a:t>MG: I’d suggest to put the full name for HITL, HIPAA etc. Everyone is not familiar with it like HIPAA is used in health sector. It will help to understand the concepts better.</a:t>
        </a:r>
      </a:p>
    </p188:txBody>
  </p188:cm>
  <p188:cm id="{102AE91A-45F7-48B4-9751-789F43A2C30F}" authorId="{3297E51A-5BF5-83BE-2A6F-07533FE4F8B2}" created="2025-07-07T15:47:12.515">
    <pc:sldMkLst xmlns:pc="http://schemas.microsoft.com/office/powerpoint/2013/main/command">
      <pc:docMk/>
      <pc:sldMk cId="3321739256" sldId="353"/>
    </pc:sldMkLst>
    <p188:txBody>
      <a:bodyPr/>
      <a:lstStyle/>
      <a:p>
        <a:r>
          <a:rPr lang="en-US"/>
          <a:t>Declarative/em dash/declarative again in the notes.</a:t>
        </a:r>
      </a:p>
    </p188:txBody>
  </p188:cm>
</p188:cmLst>
</file>

<file path=ppt/comments/modernComment_162_28C67F18.xml><?xml version="1.0" encoding="utf-8"?>
<p188:cmLst xmlns:a="http://schemas.openxmlformats.org/drawingml/2006/main" xmlns:r="http://schemas.openxmlformats.org/officeDocument/2006/relationships" xmlns:p188="http://schemas.microsoft.com/office/powerpoint/2018/8/main">
  <p188:cm id="{7ADB1B41-D69A-43F3-90FB-A3CD24502822}" authorId="{87085917-4E71-FCEF-6841-C14029C5E1EC}" created="2025-07-06T23:22:51.557">
    <pc:sldMkLst xmlns:pc="http://schemas.microsoft.com/office/powerpoint/2013/main/command">
      <pc:docMk/>
      <pc:sldMk cId="684097304" sldId="354"/>
    </pc:sldMkLst>
    <p188:replyLst>
      <p188:reply id="{7B0422D8-72FA-48F3-8BFF-D9B7CCC5E424}" authorId="{3297E51A-5BF5-83BE-2A6F-07533FE4F8B2}" created="2025-07-07T15:22:17.455">
        <p188:txBody>
          <a:bodyPr/>
          <a:lstStyle/>
          <a:p>
            <a:r>
              <a:rPr lang="en-US"/>
              <a:t>I agree. It is very important not to hide how difficult some of these goals will be and how much more work needs to be done to get there.</a:t>
            </a:r>
          </a:p>
        </p188:txBody>
      </p188:reply>
    </p188:replyLst>
    <p188:txBody>
      <a:bodyPr/>
      <a:lstStyle/>
      <a:p>
        <a:r>
          <a:rPr lang="en-US"/>
          <a:t>I think it will be good to discuss all technical innovations that needs to be achieved before this future arrives?</a:t>
        </a:r>
      </a:p>
    </p188:txBody>
  </p188:cm>
  <p188:cm id="{0813D890-517B-4442-91EC-594D3CC63782}" authorId="{3297E51A-5BF5-83BE-2A6F-07533FE4F8B2}" created="2025-07-07T15:27:48.648">
    <pc:sldMkLst xmlns:pc="http://schemas.microsoft.com/office/powerpoint/2013/main/command">
      <pc:docMk/>
      <pc:sldMk cId="684097304" sldId="354"/>
    </pc:sldMkLst>
    <p188:txBody>
      <a:bodyPr/>
      <a:lstStyle/>
      <a:p>
        <a:r>
          <a:rPr lang="en-US"/>
          <a:t>MG: This mostly referred as AaaS rather than A2S. Please review and fix.</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4286F0-5D44-442A-89D7-9EA0829990CE}" type="datetimeFigureOut">
              <a:rPr lang="en-US" smtClean="0"/>
              <a:t>7/15/2025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3A928-C791-423D-8AB9-F59BCD590E35}" type="slidenum">
              <a:rPr lang="en-US" smtClean="0"/>
              <a:t>‹#›</a:t>
            </a:fld>
            <a:endParaRPr lang="en-US"/>
          </a:p>
        </p:txBody>
      </p:sp>
    </p:spTree>
    <p:extLst>
      <p:ext uri="{BB962C8B-B14F-4D97-AF65-F5344CB8AC3E}">
        <p14:creationId xmlns:p14="http://schemas.microsoft.com/office/powerpoint/2010/main" val="1344158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7CF84-7D22-98C9-CD1F-A7E42F9111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2DC22E-6750-9425-DD7A-AC636AC632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D3774-5C32-3EC6-C8F4-3D5C8AA970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40BA43-88C5-B71E-BEE8-FD5B98A9AE85}"/>
              </a:ext>
            </a:extLst>
          </p:cNvPr>
          <p:cNvSpPr>
            <a:spLocks noGrp="1"/>
          </p:cNvSpPr>
          <p:nvPr>
            <p:ph type="sldNum" sz="quarter" idx="5"/>
          </p:nvPr>
        </p:nvSpPr>
        <p:spPr/>
        <p:txBody>
          <a:bodyPr/>
          <a:lstStyle/>
          <a:p>
            <a:fld id="{1133A928-C791-423D-8AB9-F59BCD590E35}" type="slidenum">
              <a:rPr lang="en-US" smtClean="0"/>
              <a:t>1</a:t>
            </a:fld>
            <a:endParaRPr lang="en-US" dirty="0"/>
          </a:p>
        </p:txBody>
      </p:sp>
    </p:spTree>
    <p:extLst>
      <p:ext uri="{BB962C8B-B14F-4D97-AF65-F5344CB8AC3E}">
        <p14:creationId xmlns:p14="http://schemas.microsoft.com/office/powerpoint/2010/main" val="1052268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41413"/>
                </a:solidFill>
                <a:effectLst/>
                <a:latin typeface="__tiempos_b4db0f"/>
              </a:rPr>
              <a:t>This evolutionary trajectory highlights fundamental architectural distinctions between conventional AI applications and truly autonomous agent systems. MCP gives us a blueprint for building intelligent agents where each stage can be implemented with specialized tools.</a:t>
            </a:r>
            <a:endParaRPr lang="en-US" dirty="0"/>
          </a:p>
          <a:p>
            <a:endParaRPr lang="en-US" dirty="0"/>
          </a:p>
        </p:txBody>
      </p:sp>
      <p:sp>
        <p:nvSpPr>
          <p:cNvPr id="4" name="Slide Number Placeholder 3"/>
          <p:cNvSpPr>
            <a:spLocks noGrp="1"/>
          </p:cNvSpPr>
          <p:nvPr>
            <p:ph type="sldNum" sz="quarter" idx="5"/>
          </p:nvPr>
        </p:nvSpPr>
        <p:spPr/>
        <p:txBody>
          <a:bodyPr/>
          <a:lstStyle/>
          <a:p>
            <a:fld id="{1133A928-C791-423D-8AB9-F59BCD590E35}" type="slidenum">
              <a:rPr lang="en-US" smtClean="0"/>
              <a:t>11</a:t>
            </a:fld>
            <a:endParaRPr lang="en-US"/>
          </a:p>
        </p:txBody>
      </p:sp>
    </p:spTree>
    <p:extLst>
      <p:ext uri="{BB962C8B-B14F-4D97-AF65-F5344CB8AC3E}">
        <p14:creationId xmlns:p14="http://schemas.microsoft.com/office/powerpoint/2010/main" val="2264944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5217F-0A0B-43F6-9181-752F9D4B8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2F5A52-A383-FD7D-8E56-ED7B6AC5DF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F790F8-767D-DE7D-E8EF-AAEB065FF657}"/>
              </a:ext>
            </a:extLst>
          </p:cNvPr>
          <p:cNvSpPr>
            <a:spLocks noGrp="1"/>
          </p:cNvSpPr>
          <p:nvPr>
            <p:ph type="body" idx="1"/>
          </p:nvPr>
        </p:nvSpPr>
        <p:spPr/>
        <p:txBody>
          <a:bodyPr/>
          <a:lstStyle/>
          <a:p>
            <a:r>
              <a:rPr lang="en-US" b="0" i="0" dirty="0">
                <a:solidFill>
                  <a:srgbClr val="141413"/>
                </a:solidFill>
                <a:effectLst/>
                <a:latin typeface="__tiempos_b4db0f"/>
              </a:rPr>
              <a:t>The A2S model defines how agents integrate responsibly into larger systems. It helps balance autonomy with operational safety—critical for regulated industries and high-risk domains.</a:t>
            </a:r>
            <a:endParaRPr lang="en-US" dirty="0"/>
          </a:p>
        </p:txBody>
      </p:sp>
      <p:sp>
        <p:nvSpPr>
          <p:cNvPr id="4" name="Slide Number Placeholder 3">
            <a:extLst>
              <a:ext uri="{FF2B5EF4-FFF2-40B4-BE49-F238E27FC236}">
                <a16:creationId xmlns:a16="http://schemas.microsoft.com/office/drawing/2014/main" id="{230D7A48-9888-6B26-B33A-BCACFA5DC8F4}"/>
              </a:ext>
            </a:extLst>
          </p:cNvPr>
          <p:cNvSpPr>
            <a:spLocks noGrp="1"/>
          </p:cNvSpPr>
          <p:nvPr>
            <p:ph type="sldNum" sz="quarter" idx="5"/>
          </p:nvPr>
        </p:nvSpPr>
        <p:spPr/>
        <p:txBody>
          <a:bodyPr/>
          <a:lstStyle/>
          <a:p>
            <a:fld id="{1133A928-C791-423D-8AB9-F59BCD590E35}" type="slidenum">
              <a:rPr lang="en-US" smtClean="0"/>
              <a:t>12</a:t>
            </a:fld>
            <a:endParaRPr lang="en-US"/>
          </a:p>
        </p:txBody>
      </p:sp>
    </p:spTree>
    <p:extLst>
      <p:ext uri="{BB962C8B-B14F-4D97-AF65-F5344CB8AC3E}">
        <p14:creationId xmlns:p14="http://schemas.microsoft.com/office/powerpoint/2010/main" val="1528460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DE8B9-B6D6-29B7-FAE4-97032F5462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87C88A-2011-3A2E-7468-AA8B2DAFA8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B262B-9721-F4FA-A15A-6AE3D9889B6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41413"/>
                </a:solidFill>
                <a:effectLst/>
                <a:latin typeface="__tiempos_b4db0f"/>
              </a:rPr>
              <a:t>LangChain</a:t>
            </a:r>
            <a:r>
              <a:rPr lang="en-US" b="0" i="0" dirty="0">
                <a:solidFill>
                  <a:srgbClr val="141413"/>
                </a:solidFill>
                <a:effectLst/>
                <a:latin typeface="__tiempos_b4db0f"/>
              </a:rPr>
              <a:t> is often the first stop for building tool-using agents. It offers structured primitives for planning and action execution.</a:t>
            </a:r>
            <a:endParaRPr lang="en-US" dirty="0"/>
          </a:p>
          <a:p>
            <a:endParaRPr lang="en-US" dirty="0"/>
          </a:p>
        </p:txBody>
      </p:sp>
      <p:sp>
        <p:nvSpPr>
          <p:cNvPr id="4" name="Slide Number Placeholder 3">
            <a:extLst>
              <a:ext uri="{FF2B5EF4-FFF2-40B4-BE49-F238E27FC236}">
                <a16:creationId xmlns:a16="http://schemas.microsoft.com/office/drawing/2014/main" id="{8226AFE1-0E9D-3A22-420F-4E6A3C270887}"/>
              </a:ext>
            </a:extLst>
          </p:cNvPr>
          <p:cNvSpPr>
            <a:spLocks noGrp="1"/>
          </p:cNvSpPr>
          <p:nvPr>
            <p:ph type="sldNum" sz="quarter" idx="5"/>
          </p:nvPr>
        </p:nvSpPr>
        <p:spPr/>
        <p:txBody>
          <a:bodyPr/>
          <a:lstStyle/>
          <a:p>
            <a:fld id="{1133A928-C791-423D-8AB9-F59BCD590E35}" type="slidenum">
              <a:rPr lang="en-US" smtClean="0"/>
              <a:t>13</a:t>
            </a:fld>
            <a:endParaRPr lang="en-US"/>
          </a:p>
        </p:txBody>
      </p:sp>
    </p:spTree>
    <p:extLst>
      <p:ext uri="{BB962C8B-B14F-4D97-AF65-F5344CB8AC3E}">
        <p14:creationId xmlns:p14="http://schemas.microsoft.com/office/powerpoint/2010/main" val="2327936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A1F0E-BCAC-52EB-BD3F-77BB296B7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E55E7A-4391-FDC6-5ED7-CEDBA53B0A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684BB8-4CC3-4AA7-97BA-CCF31231C25F}"/>
              </a:ext>
            </a:extLst>
          </p:cNvPr>
          <p:cNvSpPr>
            <a:spLocks noGrp="1"/>
          </p:cNvSpPr>
          <p:nvPr>
            <p:ph type="body" idx="1"/>
          </p:nvPr>
        </p:nvSpPr>
        <p:spPr/>
        <p:txBody>
          <a:bodyPr/>
          <a:lstStyle/>
          <a:p>
            <a:pPr algn="l">
              <a:buNone/>
            </a:pPr>
            <a:r>
              <a:rPr lang="en-US" b="0" i="0" dirty="0" err="1">
                <a:solidFill>
                  <a:srgbClr val="141413"/>
                </a:solidFill>
                <a:effectLst/>
                <a:latin typeface="__tiempos_b4db0f"/>
              </a:rPr>
              <a:t>CrewAI</a:t>
            </a:r>
            <a:r>
              <a:rPr lang="en-US" b="0" i="0" dirty="0">
                <a:solidFill>
                  <a:srgbClr val="141413"/>
                </a:solidFill>
                <a:effectLst/>
                <a:latin typeface="__tiempos_b4db0f"/>
              </a:rPr>
              <a:t> mimics human teams. It helps break down complex workflows into roles—planner, executor, verifier—each handled by an agent. </a:t>
            </a:r>
            <a:r>
              <a:rPr lang="en-US" b="0" i="0" dirty="0" err="1">
                <a:solidFill>
                  <a:srgbClr val="141413"/>
                </a:solidFill>
                <a:effectLst/>
                <a:latin typeface="__tiempos_b4db0f"/>
              </a:rPr>
              <a:t>CrewAI</a:t>
            </a:r>
            <a:r>
              <a:rPr lang="en-US" b="0" i="0" dirty="0">
                <a:solidFill>
                  <a:srgbClr val="141413"/>
                </a:solidFill>
                <a:effectLst/>
                <a:latin typeface="__tiempos_b4db0f"/>
              </a:rPr>
              <a:t> focuses on collaboration.</a:t>
            </a:r>
          </a:p>
          <a:p>
            <a:pPr>
              <a:buNone/>
            </a:pPr>
            <a:br>
              <a:rPr lang="en-US" dirty="0"/>
            </a:br>
            <a:endParaRPr lang="en-US" dirty="0"/>
          </a:p>
        </p:txBody>
      </p:sp>
      <p:sp>
        <p:nvSpPr>
          <p:cNvPr id="4" name="Slide Number Placeholder 3">
            <a:extLst>
              <a:ext uri="{FF2B5EF4-FFF2-40B4-BE49-F238E27FC236}">
                <a16:creationId xmlns:a16="http://schemas.microsoft.com/office/drawing/2014/main" id="{4C8C863E-113D-CA5C-7F66-210D51189B55}"/>
              </a:ext>
            </a:extLst>
          </p:cNvPr>
          <p:cNvSpPr>
            <a:spLocks noGrp="1"/>
          </p:cNvSpPr>
          <p:nvPr>
            <p:ph type="sldNum" sz="quarter" idx="5"/>
          </p:nvPr>
        </p:nvSpPr>
        <p:spPr/>
        <p:txBody>
          <a:bodyPr/>
          <a:lstStyle/>
          <a:p>
            <a:fld id="{1133A928-C791-423D-8AB9-F59BCD590E35}" type="slidenum">
              <a:rPr lang="en-US" smtClean="0"/>
              <a:t>14</a:t>
            </a:fld>
            <a:endParaRPr lang="en-US"/>
          </a:p>
        </p:txBody>
      </p:sp>
    </p:spTree>
    <p:extLst>
      <p:ext uri="{BB962C8B-B14F-4D97-AF65-F5344CB8AC3E}">
        <p14:creationId xmlns:p14="http://schemas.microsoft.com/office/powerpoint/2010/main" val="1008734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4382D-1A91-DC4A-60EF-28AB0BA70A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25FB1E-3D41-C421-80B0-F6DBF51CB5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A673E0-62A4-DCDE-6B94-6A47E57C02B0}"/>
              </a:ext>
            </a:extLst>
          </p:cNvPr>
          <p:cNvSpPr>
            <a:spLocks noGrp="1"/>
          </p:cNvSpPr>
          <p:nvPr>
            <p:ph type="body" idx="1"/>
          </p:nvPr>
        </p:nvSpPr>
        <p:spPr/>
        <p:txBody>
          <a:bodyPr/>
          <a:lstStyle/>
          <a:p>
            <a:pPr algn="l">
              <a:buNone/>
            </a:pPr>
            <a:endParaRPr lang="en-US" dirty="0"/>
          </a:p>
        </p:txBody>
      </p:sp>
      <p:sp>
        <p:nvSpPr>
          <p:cNvPr id="4" name="Slide Number Placeholder 3">
            <a:extLst>
              <a:ext uri="{FF2B5EF4-FFF2-40B4-BE49-F238E27FC236}">
                <a16:creationId xmlns:a16="http://schemas.microsoft.com/office/drawing/2014/main" id="{3FED5C97-7597-252F-3E88-879E445F267E}"/>
              </a:ext>
            </a:extLst>
          </p:cNvPr>
          <p:cNvSpPr>
            <a:spLocks noGrp="1"/>
          </p:cNvSpPr>
          <p:nvPr>
            <p:ph type="sldNum" sz="quarter" idx="5"/>
          </p:nvPr>
        </p:nvSpPr>
        <p:spPr/>
        <p:txBody>
          <a:bodyPr/>
          <a:lstStyle/>
          <a:p>
            <a:fld id="{1133A928-C791-423D-8AB9-F59BCD590E35}" type="slidenum">
              <a:rPr lang="en-US" smtClean="0"/>
              <a:t>15</a:t>
            </a:fld>
            <a:endParaRPr lang="en-US"/>
          </a:p>
        </p:txBody>
      </p:sp>
    </p:spTree>
    <p:extLst>
      <p:ext uri="{BB962C8B-B14F-4D97-AF65-F5344CB8AC3E}">
        <p14:creationId xmlns:p14="http://schemas.microsoft.com/office/powerpoint/2010/main" val="583045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04D81-F252-A2B1-E2E0-7B74D54AF5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8E7399-674B-A384-8083-FC7093FCB3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E0FF8-1DB0-F298-F139-2135D80DFC79}"/>
              </a:ext>
            </a:extLst>
          </p:cNvPr>
          <p:cNvSpPr>
            <a:spLocks noGrp="1"/>
          </p:cNvSpPr>
          <p:nvPr>
            <p:ph type="body" idx="1"/>
          </p:nvPr>
        </p:nvSpPr>
        <p:spPr/>
        <p:txBody>
          <a:bodyPr/>
          <a:lstStyle/>
          <a:p>
            <a:pPr algn="l">
              <a:buNone/>
            </a:pPr>
            <a:endParaRPr lang="en-US" dirty="0"/>
          </a:p>
        </p:txBody>
      </p:sp>
      <p:sp>
        <p:nvSpPr>
          <p:cNvPr id="4" name="Slide Number Placeholder 3">
            <a:extLst>
              <a:ext uri="{FF2B5EF4-FFF2-40B4-BE49-F238E27FC236}">
                <a16:creationId xmlns:a16="http://schemas.microsoft.com/office/drawing/2014/main" id="{6CCB9045-5132-603C-738B-2BF552D08195}"/>
              </a:ext>
            </a:extLst>
          </p:cNvPr>
          <p:cNvSpPr>
            <a:spLocks noGrp="1"/>
          </p:cNvSpPr>
          <p:nvPr>
            <p:ph type="sldNum" sz="quarter" idx="5"/>
          </p:nvPr>
        </p:nvSpPr>
        <p:spPr/>
        <p:txBody>
          <a:bodyPr/>
          <a:lstStyle/>
          <a:p>
            <a:fld id="{1133A928-C791-423D-8AB9-F59BCD590E35}" type="slidenum">
              <a:rPr lang="en-US" smtClean="0"/>
              <a:t>16</a:t>
            </a:fld>
            <a:endParaRPr lang="en-US"/>
          </a:p>
        </p:txBody>
      </p:sp>
    </p:spTree>
    <p:extLst>
      <p:ext uri="{BB962C8B-B14F-4D97-AF65-F5344CB8AC3E}">
        <p14:creationId xmlns:p14="http://schemas.microsoft.com/office/powerpoint/2010/main" val="2021011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0631C-A3A5-9546-AB10-0DA366A8A0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9B006-14C3-4733-D3F2-5A2FCF1734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DAE510-8E31-2F1A-424F-25386D592858}"/>
              </a:ext>
            </a:extLst>
          </p:cNvPr>
          <p:cNvSpPr>
            <a:spLocks noGrp="1"/>
          </p:cNvSpPr>
          <p:nvPr>
            <p:ph type="body" idx="1"/>
          </p:nvPr>
        </p:nvSpPr>
        <p:spPr/>
        <p:txBody>
          <a:bodyPr/>
          <a:lstStyle/>
          <a:p>
            <a:pPr algn="l">
              <a:buNone/>
            </a:pPr>
            <a:r>
              <a:rPr lang="en-US" b="0" i="0" dirty="0">
                <a:solidFill>
                  <a:srgbClr val="141413"/>
                </a:solidFill>
                <a:effectLst/>
                <a:latin typeface="__tiempos_b4db0f"/>
              </a:rPr>
              <a:t>Trust is built through human oversight. HITL workflows remain a key pattern for mission-critical applications. For government services, the A2S model helps ensure audits, compliance, and oversight.</a:t>
            </a:r>
          </a:p>
          <a:p>
            <a:pPr>
              <a:buNone/>
            </a:pPr>
            <a:br>
              <a:rPr lang="en-US" dirty="0"/>
            </a:br>
            <a:endParaRPr lang="en-US" dirty="0"/>
          </a:p>
          <a:p>
            <a:pPr algn="l">
              <a:buNone/>
            </a:pPr>
            <a:endParaRPr lang="en-US" dirty="0"/>
          </a:p>
        </p:txBody>
      </p:sp>
      <p:sp>
        <p:nvSpPr>
          <p:cNvPr id="4" name="Slide Number Placeholder 3">
            <a:extLst>
              <a:ext uri="{FF2B5EF4-FFF2-40B4-BE49-F238E27FC236}">
                <a16:creationId xmlns:a16="http://schemas.microsoft.com/office/drawing/2014/main" id="{59200CC9-2935-310B-D816-717FEB0E3440}"/>
              </a:ext>
            </a:extLst>
          </p:cNvPr>
          <p:cNvSpPr>
            <a:spLocks noGrp="1"/>
          </p:cNvSpPr>
          <p:nvPr>
            <p:ph type="sldNum" sz="quarter" idx="5"/>
          </p:nvPr>
        </p:nvSpPr>
        <p:spPr/>
        <p:txBody>
          <a:bodyPr/>
          <a:lstStyle/>
          <a:p>
            <a:fld id="{1133A928-C791-423D-8AB9-F59BCD590E35}" type="slidenum">
              <a:rPr lang="en-US" smtClean="0"/>
              <a:t>17</a:t>
            </a:fld>
            <a:endParaRPr lang="en-US"/>
          </a:p>
        </p:txBody>
      </p:sp>
    </p:spTree>
    <p:extLst>
      <p:ext uri="{BB962C8B-B14F-4D97-AF65-F5344CB8AC3E}">
        <p14:creationId xmlns:p14="http://schemas.microsoft.com/office/powerpoint/2010/main" val="1584620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49D0A-F4F6-D709-A6D3-59B7DC0C88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37B0A-6CDD-4FA8-7F0C-A160563B16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E827C9-2955-C399-998B-3B226BCC1131}"/>
              </a:ext>
            </a:extLst>
          </p:cNvPr>
          <p:cNvSpPr>
            <a:spLocks noGrp="1"/>
          </p:cNvSpPr>
          <p:nvPr>
            <p:ph type="body" idx="1"/>
          </p:nvPr>
        </p:nvSpPr>
        <p:spPr/>
        <p:txBody>
          <a:bodyPr/>
          <a:lstStyle/>
          <a:p>
            <a:r>
              <a:rPr lang="en-US" b="0" i="0" dirty="0">
                <a:solidFill>
                  <a:srgbClr val="141413"/>
                </a:solidFill>
                <a:effectLst/>
                <a:latin typeface="__tiempos_b4db0f"/>
              </a:rPr>
              <a:t>A chain of tools can simulate a workflow—but it needs planning and fallback logic. This is where agents shine beyond simple scripts. Multi-agent systems distribute cognitive responsibility across specialized agents.</a:t>
            </a:r>
            <a:endParaRPr lang="en-US" dirty="0"/>
          </a:p>
        </p:txBody>
      </p:sp>
      <p:sp>
        <p:nvSpPr>
          <p:cNvPr id="4" name="Slide Number Placeholder 3">
            <a:extLst>
              <a:ext uri="{FF2B5EF4-FFF2-40B4-BE49-F238E27FC236}">
                <a16:creationId xmlns:a16="http://schemas.microsoft.com/office/drawing/2014/main" id="{563587C1-6A81-4752-BBE9-8615250E0992}"/>
              </a:ext>
            </a:extLst>
          </p:cNvPr>
          <p:cNvSpPr>
            <a:spLocks noGrp="1"/>
          </p:cNvSpPr>
          <p:nvPr>
            <p:ph type="sldNum" sz="quarter" idx="5"/>
          </p:nvPr>
        </p:nvSpPr>
        <p:spPr/>
        <p:txBody>
          <a:bodyPr/>
          <a:lstStyle/>
          <a:p>
            <a:fld id="{1133A928-C791-423D-8AB9-F59BCD590E35}" type="slidenum">
              <a:rPr lang="en-US" smtClean="0"/>
              <a:t>18</a:t>
            </a:fld>
            <a:endParaRPr lang="en-US"/>
          </a:p>
        </p:txBody>
      </p:sp>
    </p:spTree>
    <p:extLst>
      <p:ext uri="{BB962C8B-B14F-4D97-AF65-F5344CB8AC3E}">
        <p14:creationId xmlns:p14="http://schemas.microsoft.com/office/powerpoint/2010/main" val="2554788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B4DF9-1CC1-0EDF-6418-0E05BD8D38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7DD63C-A39F-577F-6FCA-E4825B7A64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F897FC-7C28-9F33-DECE-FAEEAE0425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41413"/>
                </a:solidFill>
                <a:effectLst/>
                <a:latin typeface="__tiempos_b4db0f"/>
              </a:rPr>
              <a:t>Reliable agents need guardrails—like schema checks and retries—especially when they're touching APIs or customer data. Designing agents responsibly means embedding controls, auditability, and legal alignment from the start.</a:t>
            </a:r>
            <a:endParaRPr lang="en-US" dirty="0"/>
          </a:p>
          <a:p>
            <a:pPr algn="l">
              <a:buNone/>
            </a:pPr>
            <a:endParaRPr lang="en-US" dirty="0"/>
          </a:p>
        </p:txBody>
      </p:sp>
      <p:sp>
        <p:nvSpPr>
          <p:cNvPr id="4" name="Slide Number Placeholder 3">
            <a:extLst>
              <a:ext uri="{FF2B5EF4-FFF2-40B4-BE49-F238E27FC236}">
                <a16:creationId xmlns:a16="http://schemas.microsoft.com/office/drawing/2014/main" id="{7CDAB6DE-CE84-B1CC-6239-FAE227E7EB67}"/>
              </a:ext>
            </a:extLst>
          </p:cNvPr>
          <p:cNvSpPr>
            <a:spLocks noGrp="1"/>
          </p:cNvSpPr>
          <p:nvPr>
            <p:ph type="sldNum" sz="quarter" idx="5"/>
          </p:nvPr>
        </p:nvSpPr>
        <p:spPr/>
        <p:txBody>
          <a:bodyPr/>
          <a:lstStyle/>
          <a:p>
            <a:fld id="{1133A928-C791-423D-8AB9-F59BCD590E35}" type="slidenum">
              <a:rPr lang="en-US" smtClean="0"/>
              <a:t>19</a:t>
            </a:fld>
            <a:endParaRPr lang="en-US"/>
          </a:p>
        </p:txBody>
      </p:sp>
    </p:spTree>
    <p:extLst>
      <p:ext uri="{BB962C8B-B14F-4D97-AF65-F5344CB8AC3E}">
        <p14:creationId xmlns:p14="http://schemas.microsoft.com/office/powerpoint/2010/main" val="2849258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460A0-FE3C-8736-8527-B3B68C1D85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174E32-000D-6121-98B8-70A3DFD5EC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F4D0ED-DFFD-3883-4CF9-7AB23E3B7D12}"/>
              </a:ext>
            </a:extLst>
          </p:cNvPr>
          <p:cNvSpPr>
            <a:spLocks noGrp="1"/>
          </p:cNvSpPr>
          <p:nvPr>
            <p:ph type="body" idx="1"/>
          </p:nvPr>
        </p:nvSpPr>
        <p:spPr/>
        <p:txBody>
          <a:bodyPr/>
          <a:lstStyle/>
          <a:p>
            <a:r>
              <a:rPr lang="en-US" b="0" i="0" dirty="0">
                <a:solidFill>
                  <a:srgbClr val="141413"/>
                </a:solidFill>
                <a:effectLst/>
                <a:latin typeface="__tiempos_b4db0f"/>
              </a:rPr>
              <a:t>Memory = power. It enables personalized and context-aware behavior—but must be managed carefully. Vector stores are used for memory.</a:t>
            </a:r>
            <a:endParaRPr lang="en-US" dirty="0"/>
          </a:p>
        </p:txBody>
      </p:sp>
      <p:sp>
        <p:nvSpPr>
          <p:cNvPr id="4" name="Slide Number Placeholder 3">
            <a:extLst>
              <a:ext uri="{FF2B5EF4-FFF2-40B4-BE49-F238E27FC236}">
                <a16:creationId xmlns:a16="http://schemas.microsoft.com/office/drawing/2014/main" id="{BACD7D46-BB83-8F1E-E135-82C99B75C194}"/>
              </a:ext>
            </a:extLst>
          </p:cNvPr>
          <p:cNvSpPr>
            <a:spLocks noGrp="1"/>
          </p:cNvSpPr>
          <p:nvPr>
            <p:ph type="sldNum" sz="quarter" idx="5"/>
          </p:nvPr>
        </p:nvSpPr>
        <p:spPr/>
        <p:txBody>
          <a:bodyPr/>
          <a:lstStyle/>
          <a:p>
            <a:fld id="{1133A928-C791-423D-8AB9-F59BCD590E35}" type="slidenum">
              <a:rPr lang="en-US" smtClean="0"/>
              <a:t>20</a:t>
            </a:fld>
            <a:endParaRPr lang="en-US"/>
          </a:p>
        </p:txBody>
      </p:sp>
    </p:spTree>
    <p:extLst>
      <p:ext uri="{BB962C8B-B14F-4D97-AF65-F5344CB8AC3E}">
        <p14:creationId xmlns:p14="http://schemas.microsoft.com/office/powerpoint/2010/main" val="850387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33A928-C791-423D-8AB9-F59BCD590E35}" type="slidenum">
              <a:rPr lang="en-US" smtClean="0"/>
              <a:t>2</a:t>
            </a:fld>
            <a:endParaRPr lang="en-US" dirty="0"/>
          </a:p>
        </p:txBody>
      </p:sp>
    </p:spTree>
    <p:extLst>
      <p:ext uri="{BB962C8B-B14F-4D97-AF65-F5344CB8AC3E}">
        <p14:creationId xmlns:p14="http://schemas.microsoft.com/office/powerpoint/2010/main" val="3424553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A7260-9800-7206-37F2-FE887C813F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E3A1CF-AFC5-BAFA-3DFC-5EF86425AB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7824EE-EF87-1F79-3C57-AD934471A9D4}"/>
              </a:ext>
            </a:extLst>
          </p:cNvPr>
          <p:cNvSpPr>
            <a:spLocks noGrp="1"/>
          </p:cNvSpPr>
          <p:nvPr>
            <p:ph type="body" idx="1"/>
          </p:nvPr>
        </p:nvSpPr>
        <p:spPr/>
        <p:txBody>
          <a:bodyPr/>
          <a:lstStyle/>
          <a:p>
            <a:r>
              <a:rPr lang="en-US" b="0" i="0" dirty="0">
                <a:solidFill>
                  <a:srgbClr val="141413"/>
                </a:solidFill>
                <a:effectLst/>
                <a:latin typeface="__tiempos_b4db0f"/>
              </a:rPr>
              <a:t>These are not mutually exclusive. You can layer patterns—e.g., use </a:t>
            </a:r>
            <a:r>
              <a:rPr lang="en-US" b="0" i="0" dirty="0" err="1">
                <a:solidFill>
                  <a:srgbClr val="141413"/>
                </a:solidFill>
                <a:effectLst/>
                <a:latin typeface="__tiempos_b4db0f"/>
              </a:rPr>
              <a:t>LangChain</a:t>
            </a:r>
            <a:r>
              <a:rPr lang="en-US" b="0" i="0" dirty="0">
                <a:solidFill>
                  <a:srgbClr val="141413"/>
                </a:solidFill>
                <a:effectLst/>
                <a:latin typeface="__tiempos_b4db0f"/>
              </a:rPr>
              <a:t> for tool use, </a:t>
            </a:r>
            <a:r>
              <a:rPr lang="en-US" b="0" i="0" dirty="0" err="1">
                <a:solidFill>
                  <a:srgbClr val="141413"/>
                </a:solidFill>
                <a:effectLst/>
                <a:latin typeface="__tiempos_b4db0f"/>
              </a:rPr>
              <a:t>LangGraph</a:t>
            </a:r>
            <a:r>
              <a:rPr lang="en-US" b="0" i="0" dirty="0">
                <a:solidFill>
                  <a:srgbClr val="141413"/>
                </a:solidFill>
                <a:effectLst/>
                <a:latin typeface="__tiempos_b4db0f"/>
              </a:rPr>
              <a:t> for flow, </a:t>
            </a:r>
            <a:r>
              <a:rPr lang="en-US" b="0" i="0" dirty="0" err="1">
                <a:solidFill>
                  <a:srgbClr val="141413"/>
                </a:solidFill>
                <a:effectLst/>
                <a:latin typeface="__tiempos_b4db0f"/>
              </a:rPr>
              <a:t>CrewAI</a:t>
            </a:r>
            <a:r>
              <a:rPr lang="en-US" b="0" i="0" dirty="0">
                <a:solidFill>
                  <a:srgbClr val="141413"/>
                </a:solidFill>
                <a:effectLst/>
                <a:latin typeface="__tiempos_b4db0f"/>
              </a:rPr>
              <a:t> for roles. These frameworks embody the MCP and A2S designs.</a:t>
            </a:r>
            <a:endParaRPr lang="en-US" dirty="0"/>
          </a:p>
        </p:txBody>
      </p:sp>
      <p:sp>
        <p:nvSpPr>
          <p:cNvPr id="4" name="Slide Number Placeholder 3">
            <a:extLst>
              <a:ext uri="{FF2B5EF4-FFF2-40B4-BE49-F238E27FC236}">
                <a16:creationId xmlns:a16="http://schemas.microsoft.com/office/drawing/2014/main" id="{9D798E50-B0DC-2757-066E-4B1A8ECC7520}"/>
              </a:ext>
            </a:extLst>
          </p:cNvPr>
          <p:cNvSpPr>
            <a:spLocks noGrp="1"/>
          </p:cNvSpPr>
          <p:nvPr>
            <p:ph type="sldNum" sz="quarter" idx="5"/>
          </p:nvPr>
        </p:nvSpPr>
        <p:spPr/>
        <p:txBody>
          <a:bodyPr/>
          <a:lstStyle/>
          <a:p>
            <a:fld id="{1133A928-C791-423D-8AB9-F59BCD590E35}" type="slidenum">
              <a:rPr lang="en-US" smtClean="0"/>
              <a:t>21</a:t>
            </a:fld>
            <a:endParaRPr lang="en-US"/>
          </a:p>
        </p:txBody>
      </p:sp>
    </p:spTree>
    <p:extLst>
      <p:ext uri="{BB962C8B-B14F-4D97-AF65-F5344CB8AC3E}">
        <p14:creationId xmlns:p14="http://schemas.microsoft.com/office/powerpoint/2010/main" val="2749965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8FC02-49DC-54D5-AD17-092CFDB35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3BF32D-6DE2-C240-D2AD-AC8C0DA84F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E4B782-39F1-6C16-670F-90982B54D341}"/>
              </a:ext>
            </a:extLst>
          </p:cNvPr>
          <p:cNvSpPr>
            <a:spLocks noGrp="1"/>
          </p:cNvSpPr>
          <p:nvPr>
            <p:ph type="body" idx="1"/>
          </p:nvPr>
        </p:nvSpPr>
        <p:spPr/>
        <p:txBody>
          <a:bodyPr/>
          <a:lstStyle/>
          <a:p>
            <a:r>
              <a:rPr lang="en-US" b="0" i="0" dirty="0">
                <a:solidFill>
                  <a:srgbClr val="141413"/>
                </a:solidFill>
                <a:effectLst/>
                <a:latin typeface="__tiempos_b4db0f"/>
              </a:rPr>
              <a:t> Start small. Scope is everything. A useful agent solves one repeatable task well before being generalized.</a:t>
            </a:r>
            <a:endParaRPr lang="en-US" dirty="0"/>
          </a:p>
        </p:txBody>
      </p:sp>
      <p:sp>
        <p:nvSpPr>
          <p:cNvPr id="4" name="Slide Number Placeholder 3">
            <a:extLst>
              <a:ext uri="{FF2B5EF4-FFF2-40B4-BE49-F238E27FC236}">
                <a16:creationId xmlns:a16="http://schemas.microsoft.com/office/drawing/2014/main" id="{12A73E28-4636-18FE-18FF-5F4CC1DFE8D6}"/>
              </a:ext>
            </a:extLst>
          </p:cNvPr>
          <p:cNvSpPr>
            <a:spLocks noGrp="1"/>
          </p:cNvSpPr>
          <p:nvPr>
            <p:ph type="sldNum" sz="quarter" idx="5"/>
          </p:nvPr>
        </p:nvSpPr>
        <p:spPr/>
        <p:txBody>
          <a:bodyPr/>
          <a:lstStyle/>
          <a:p>
            <a:fld id="{1133A928-C791-423D-8AB9-F59BCD590E35}" type="slidenum">
              <a:rPr lang="en-US" smtClean="0"/>
              <a:t>22</a:t>
            </a:fld>
            <a:endParaRPr lang="en-US"/>
          </a:p>
        </p:txBody>
      </p:sp>
    </p:spTree>
    <p:extLst>
      <p:ext uri="{BB962C8B-B14F-4D97-AF65-F5344CB8AC3E}">
        <p14:creationId xmlns:p14="http://schemas.microsoft.com/office/powerpoint/2010/main" val="1382179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11182-5E6E-5C35-7214-10152738C8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7FEB83-1700-5CBE-5EEC-2F3EB70512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67D3E4-D144-1C74-9BB3-A7EB18763ECA}"/>
              </a:ext>
            </a:extLst>
          </p:cNvPr>
          <p:cNvSpPr>
            <a:spLocks noGrp="1"/>
          </p:cNvSpPr>
          <p:nvPr>
            <p:ph type="body" idx="1"/>
          </p:nvPr>
        </p:nvSpPr>
        <p:spPr/>
        <p:txBody>
          <a:bodyPr/>
          <a:lstStyle/>
          <a:p>
            <a:r>
              <a:rPr lang="en-US" b="0" i="0" dirty="0">
                <a:solidFill>
                  <a:srgbClr val="141413"/>
                </a:solidFill>
                <a:effectLst/>
                <a:latin typeface="__tiempos_b4db0f"/>
              </a:rPr>
              <a:t>Success isn't just about whether the model worked—it's whether the system worked: tools, memory, logic, and user interface.</a:t>
            </a:r>
            <a:endParaRPr lang="en-US" dirty="0"/>
          </a:p>
        </p:txBody>
      </p:sp>
      <p:sp>
        <p:nvSpPr>
          <p:cNvPr id="4" name="Slide Number Placeholder 3">
            <a:extLst>
              <a:ext uri="{FF2B5EF4-FFF2-40B4-BE49-F238E27FC236}">
                <a16:creationId xmlns:a16="http://schemas.microsoft.com/office/drawing/2014/main" id="{6BDB3116-13F9-2067-B027-A4C8992675D0}"/>
              </a:ext>
            </a:extLst>
          </p:cNvPr>
          <p:cNvSpPr>
            <a:spLocks noGrp="1"/>
          </p:cNvSpPr>
          <p:nvPr>
            <p:ph type="sldNum" sz="quarter" idx="5"/>
          </p:nvPr>
        </p:nvSpPr>
        <p:spPr/>
        <p:txBody>
          <a:bodyPr/>
          <a:lstStyle/>
          <a:p>
            <a:fld id="{1133A928-C791-423D-8AB9-F59BCD590E35}" type="slidenum">
              <a:rPr lang="en-US" smtClean="0"/>
              <a:t>23</a:t>
            </a:fld>
            <a:endParaRPr lang="en-US"/>
          </a:p>
        </p:txBody>
      </p:sp>
    </p:spTree>
    <p:extLst>
      <p:ext uri="{BB962C8B-B14F-4D97-AF65-F5344CB8AC3E}">
        <p14:creationId xmlns:p14="http://schemas.microsoft.com/office/powerpoint/2010/main" val="1260663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71FEF-E1A9-571B-0641-DB631A958B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73391-EC78-4D04-0595-8A5E91E172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4DE01-CB53-8395-0EDF-D339417AE071}"/>
              </a:ext>
            </a:extLst>
          </p:cNvPr>
          <p:cNvSpPr>
            <a:spLocks noGrp="1"/>
          </p:cNvSpPr>
          <p:nvPr>
            <p:ph type="body" idx="1"/>
          </p:nvPr>
        </p:nvSpPr>
        <p:spPr/>
        <p:txBody>
          <a:bodyPr/>
          <a:lstStyle/>
          <a:p>
            <a:r>
              <a:rPr lang="en-US" b="0" i="0" dirty="0">
                <a:solidFill>
                  <a:srgbClr val="141413"/>
                </a:solidFill>
                <a:effectLst/>
                <a:latin typeface="__tiempos_b4db0f"/>
              </a:rPr>
              <a:t>Ethics isn't optional—it's structural. Designing agents responsibly means embedding controls, auditability, and legal alignment from the start.</a:t>
            </a:r>
            <a:endParaRPr lang="en-US" dirty="0"/>
          </a:p>
        </p:txBody>
      </p:sp>
      <p:sp>
        <p:nvSpPr>
          <p:cNvPr id="4" name="Slide Number Placeholder 3">
            <a:extLst>
              <a:ext uri="{FF2B5EF4-FFF2-40B4-BE49-F238E27FC236}">
                <a16:creationId xmlns:a16="http://schemas.microsoft.com/office/drawing/2014/main" id="{A759DB4C-A182-6899-6B75-8321B6BCAD67}"/>
              </a:ext>
            </a:extLst>
          </p:cNvPr>
          <p:cNvSpPr>
            <a:spLocks noGrp="1"/>
          </p:cNvSpPr>
          <p:nvPr>
            <p:ph type="sldNum" sz="quarter" idx="5"/>
          </p:nvPr>
        </p:nvSpPr>
        <p:spPr/>
        <p:txBody>
          <a:bodyPr/>
          <a:lstStyle/>
          <a:p>
            <a:fld id="{1133A928-C791-423D-8AB9-F59BCD590E35}" type="slidenum">
              <a:rPr lang="en-US" smtClean="0"/>
              <a:t>24</a:t>
            </a:fld>
            <a:endParaRPr lang="en-US"/>
          </a:p>
        </p:txBody>
      </p:sp>
    </p:spTree>
    <p:extLst>
      <p:ext uri="{BB962C8B-B14F-4D97-AF65-F5344CB8AC3E}">
        <p14:creationId xmlns:p14="http://schemas.microsoft.com/office/powerpoint/2010/main" val="2754255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B79E3-334D-B7DB-CB48-688C3FBC45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23169E-AD23-A667-DFC1-1D4C272DF9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422A48-6717-5DA3-3A8B-78839536E44E}"/>
              </a:ext>
            </a:extLst>
          </p:cNvPr>
          <p:cNvSpPr>
            <a:spLocks noGrp="1"/>
          </p:cNvSpPr>
          <p:nvPr>
            <p:ph type="body" idx="1"/>
          </p:nvPr>
        </p:nvSpPr>
        <p:spPr/>
        <p:txBody>
          <a:bodyPr/>
          <a:lstStyle/>
          <a:p>
            <a:r>
              <a:rPr lang="en-US" b="0" i="0" dirty="0">
                <a:solidFill>
                  <a:srgbClr val="141413"/>
                </a:solidFill>
                <a:effectLst/>
                <a:latin typeface="__tiempos_b4db0f"/>
              </a:rPr>
              <a:t>Autonomous agents will evolve into intelligent networks. Teams of agents will self-organize, reflect on outcomes, and serve as elastic compute workers across verticals.</a:t>
            </a:r>
            <a:endParaRPr lang="en-US" dirty="0"/>
          </a:p>
        </p:txBody>
      </p:sp>
      <p:sp>
        <p:nvSpPr>
          <p:cNvPr id="4" name="Slide Number Placeholder 3">
            <a:extLst>
              <a:ext uri="{FF2B5EF4-FFF2-40B4-BE49-F238E27FC236}">
                <a16:creationId xmlns:a16="http://schemas.microsoft.com/office/drawing/2014/main" id="{AB72479F-0641-C21D-5369-21FC3DD5E77E}"/>
              </a:ext>
            </a:extLst>
          </p:cNvPr>
          <p:cNvSpPr>
            <a:spLocks noGrp="1"/>
          </p:cNvSpPr>
          <p:nvPr>
            <p:ph type="sldNum" sz="quarter" idx="5"/>
          </p:nvPr>
        </p:nvSpPr>
        <p:spPr/>
        <p:txBody>
          <a:bodyPr/>
          <a:lstStyle/>
          <a:p>
            <a:fld id="{1133A928-C791-423D-8AB9-F59BCD590E35}" type="slidenum">
              <a:rPr lang="en-US" smtClean="0"/>
              <a:t>25</a:t>
            </a:fld>
            <a:endParaRPr lang="en-US"/>
          </a:p>
        </p:txBody>
      </p:sp>
    </p:spTree>
    <p:extLst>
      <p:ext uri="{BB962C8B-B14F-4D97-AF65-F5344CB8AC3E}">
        <p14:creationId xmlns:p14="http://schemas.microsoft.com/office/powerpoint/2010/main" val="3502581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6BB31-D31F-AF11-DC80-18183A65F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2F34B3-2BEB-F9C9-88F7-8331A3B1C4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560EFA-D27E-C8AD-102E-D647A0DD683D}"/>
              </a:ext>
            </a:extLst>
          </p:cNvPr>
          <p:cNvSpPr>
            <a:spLocks noGrp="1"/>
          </p:cNvSpPr>
          <p:nvPr>
            <p:ph type="body" idx="1"/>
          </p:nvPr>
        </p:nvSpPr>
        <p:spPr/>
        <p:txBody>
          <a:bodyPr/>
          <a:lstStyle/>
          <a:p>
            <a:r>
              <a:rPr lang="en-US" b="0" i="0" dirty="0">
                <a:solidFill>
                  <a:srgbClr val="141413"/>
                </a:solidFill>
                <a:effectLst/>
                <a:latin typeface="__tiempos_b4db0f"/>
              </a:rPr>
              <a:t>Today's agents are more like interns than experts. With guidance and boundaries, they offer real productivity—but not magic.</a:t>
            </a:r>
            <a:endParaRPr lang="en-US" dirty="0"/>
          </a:p>
        </p:txBody>
      </p:sp>
      <p:sp>
        <p:nvSpPr>
          <p:cNvPr id="4" name="Slide Number Placeholder 3">
            <a:extLst>
              <a:ext uri="{FF2B5EF4-FFF2-40B4-BE49-F238E27FC236}">
                <a16:creationId xmlns:a16="http://schemas.microsoft.com/office/drawing/2014/main" id="{523B5779-477B-708C-F475-3AF2C8825496}"/>
              </a:ext>
            </a:extLst>
          </p:cNvPr>
          <p:cNvSpPr>
            <a:spLocks noGrp="1"/>
          </p:cNvSpPr>
          <p:nvPr>
            <p:ph type="sldNum" sz="quarter" idx="5"/>
          </p:nvPr>
        </p:nvSpPr>
        <p:spPr/>
        <p:txBody>
          <a:bodyPr/>
          <a:lstStyle/>
          <a:p>
            <a:fld id="{1133A928-C791-423D-8AB9-F59BCD590E35}" type="slidenum">
              <a:rPr lang="en-US" smtClean="0"/>
              <a:t>26</a:t>
            </a:fld>
            <a:endParaRPr lang="en-US"/>
          </a:p>
        </p:txBody>
      </p:sp>
    </p:spTree>
    <p:extLst>
      <p:ext uri="{BB962C8B-B14F-4D97-AF65-F5344CB8AC3E}">
        <p14:creationId xmlns:p14="http://schemas.microsoft.com/office/powerpoint/2010/main" val="1252610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41413"/>
                </a:solidFill>
                <a:effectLst/>
                <a:latin typeface="__tiempos_b4db0f"/>
              </a:rPr>
              <a:t>Speaker Notes:</a:t>
            </a:r>
            <a:r>
              <a:rPr lang="en-US" b="0" i="0" dirty="0">
                <a:solidFill>
                  <a:srgbClr val="141413"/>
                </a:solidFill>
                <a:effectLst/>
                <a:latin typeface="__tiempos_b4db0f"/>
              </a:rPr>
              <a:t> Think of agents as "workers" who observe, plan, and act using tools. This is not about conversation—it's about capabilities.</a:t>
            </a:r>
            <a:endParaRPr lang="en-US" dirty="0"/>
          </a:p>
          <a:p>
            <a:endParaRPr lang="en-US" dirty="0"/>
          </a:p>
        </p:txBody>
      </p:sp>
      <p:sp>
        <p:nvSpPr>
          <p:cNvPr id="4" name="Slide Number Placeholder 3"/>
          <p:cNvSpPr>
            <a:spLocks noGrp="1"/>
          </p:cNvSpPr>
          <p:nvPr>
            <p:ph type="sldNum" sz="quarter" idx="5"/>
          </p:nvPr>
        </p:nvSpPr>
        <p:spPr/>
        <p:txBody>
          <a:bodyPr/>
          <a:lstStyle/>
          <a:p>
            <a:fld id="{1133A928-C791-423D-8AB9-F59BCD590E35}" type="slidenum">
              <a:rPr lang="en-US" smtClean="0"/>
              <a:t>3</a:t>
            </a:fld>
            <a:endParaRPr lang="en-US"/>
          </a:p>
        </p:txBody>
      </p:sp>
    </p:spTree>
    <p:extLst>
      <p:ext uri="{BB962C8B-B14F-4D97-AF65-F5344CB8AC3E}">
        <p14:creationId xmlns:p14="http://schemas.microsoft.com/office/powerpoint/2010/main" val="351000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67FCD-596E-7CC5-C00E-57A63A5CF1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F82828-2CB3-02CB-3DB6-36A7D11DDA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501494-2DA9-D578-953D-B362B2565FCD}"/>
              </a:ext>
            </a:extLst>
          </p:cNvPr>
          <p:cNvSpPr>
            <a:spLocks noGrp="1"/>
          </p:cNvSpPr>
          <p:nvPr>
            <p:ph type="body" idx="1"/>
          </p:nvPr>
        </p:nvSpPr>
        <p:spPr/>
        <p:txBody>
          <a:bodyPr/>
          <a:lstStyle/>
          <a:p>
            <a:r>
              <a:rPr lang="en-US" b="1" i="0" dirty="0">
                <a:solidFill>
                  <a:srgbClr val="141413"/>
                </a:solidFill>
                <a:effectLst/>
                <a:latin typeface="__tiempos_b4db0f"/>
              </a:rPr>
              <a:t>Speaker Notes:</a:t>
            </a:r>
            <a:r>
              <a:rPr lang="en-US" b="0" i="0" dirty="0">
                <a:solidFill>
                  <a:srgbClr val="141413"/>
                </a:solidFill>
                <a:effectLst/>
                <a:latin typeface="__tiempos_b4db0f"/>
              </a:rPr>
              <a:t> These agents don't just act—they think, learn, and refine. Cognitive agents reflect a shift toward systems that reason over goals and context, improving their decision-making over time.</a:t>
            </a:r>
            <a:endParaRPr lang="en-US" dirty="0"/>
          </a:p>
        </p:txBody>
      </p:sp>
      <p:sp>
        <p:nvSpPr>
          <p:cNvPr id="4" name="Slide Number Placeholder 3">
            <a:extLst>
              <a:ext uri="{FF2B5EF4-FFF2-40B4-BE49-F238E27FC236}">
                <a16:creationId xmlns:a16="http://schemas.microsoft.com/office/drawing/2014/main" id="{D643BE17-1D77-DEFF-196A-B40F4DA43AF8}"/>
              </a:ext>
            </a:extLst>
          </p:cNvPr>
          <p:cNvSpPr>
            <a:spLocks noGrp="1"/>
          </p:cNvSpPr>
          <p:nvPr>
            <p:ph type="sldNum" sz="quarter" idx="5"/>
          </p:nvPr>
        </p:nvSpPr>
        <p:spPr/>
        <p:txBody>
          <a:bodyPr/>
          <a:lstStyle/>
          <a:p>
            <a:fld id="{1133A928-C791-423D-8AB9-F59BCD590E35}" type="slidenum">
              <a:rPr lang="en-US" smtClean="0"/>
              <a:t>4</a:t>
            </a:fld>
            <a:endParaRPr lang="en-US"/>
          </a:p>
        </p:txBody>
      </p:sp>
    </p:spTree>
    <p:extLst>
      <p:ext uri="{BB962C8B-B14F-4D97-AF65-F5344CB8AC3E}">
        <p14:creationId xmlns:p14="http://schemas.microsoft.com/office/powerpoint/2010/main" val="3333197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6B7AD-2958-4466-F37B-9DF5024983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E8F7B3-E0C8-79D2-67BA-9D52B8E9A1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F6C5EB-E594-3378-9857-A46AFA837849}"/>
              </a:ext>
            </a:extLst>
          </p:cNvPr>
          <p:cNvSpPr>
            <a:spLocks noGrp="1"/>
          </p:cNvSpPr>
          <p:nvPr>
            <p:ph type="body" idx="1"/>
          </p:nvPr>
        </p:nvSpPr>
        <p:spPr/>
        <p:txBody>
          <a:bodyPr/>
          <a:lstStyle/>
          <a:p>
            <a:r>
              <a:rPr lang="en-US" b="0" i="0" dirty="0">
                <a:solidFill>
                  <a:srgbClr val="141413"/>
                </a:solidFill>
                <a:effectLst/>
                <a:latin typeface="__tiempos_b4db0f"/>
              </a:rPr>
              <a:t> The cognitive loop ties together the lifecycle of intelligent behavior. Learning feeds back into perception and planning, enabling persistent improvement—key to long-term agent autonomy.</a:t>
            </a:r>
            <a:endParaRPr lang="en-US" dirty="0"/>
          </a:p>
        </p:txBody>
      </p:sp>
      <p:sp>
        <p:nvSpPr>
          <p:cNvPr id="4" name="Slide Number Placeholder 3">
            <a:extLst>
              <a:ext uri="{FF2B5EF4-FFF2-40B4-BE49-F238E27FC236}">
                <a16:creationId xmlns:a16="http://schemas.microsoft.com/office/drawing/2014/main" id="{60FD0446-45E3-F0A6-6BB3-32D477D863F2}"/>
              </a:ext>
            </a:extLst>
          </p:cNvPr>
          <p:cNvSpPr>
            <a:spLocks noGrp="1"/>
          </p:cNvSpPr>
          <p:nvPr>
            <p:ph type="sldNum" sz="quarter" idx="5"/>
          </p:nvPr>
        </p:nvSpPr>
        <p:spPr/>
        <p:txBody>
          <a:bodyPr/>
          <a:lstStyle/>
          <a:p>
            <a:fld id="{1133A928-C791-423D-8AB9-F59BCD590E35}" type="slidenum">
              <a:rPr lang="en-US" smtClean="0"/>
              <a:t>6</a:t>
            </a:fld>
            <a:endParaRPr lang="en-US"/>
          </a:p>
        </p:txBody>
      </p:sp>
    </p:spTree>
    <p:extLst>
      <p:ext uri="{BB962C8B-B14F-4D97-AF65-F5344CB8AC3E}">
        <p14:creationId xmlns:p14="http://schemas.microsoft.com/office/powerpoint/2010/main" val="3288494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21F0B-A41F-DB77-D019-F315C5E7EF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EF35B7-A98B-C284-9AC4-132626D657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C89C86-4D1A-5967-2238-4C72D4C458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3462B8-32E0-ACCD-9525-A6ED35523AD5}"/>
              </a:ext>
            </a:extLst>
          </p:cNvPr>
          <p:cNvSpPr>
            <a:spLocks noGrp="1"/>
          </p:cNvSpPr>
          <p:nvPr>
            <p:ph type="sldNum" sz="quarter" idx="5"/>
          </p:nvPr>
        </p:nvSpPr>
        <p:spPr/>
        <p:txBody>
          <a:bodyPr/>
          <a:lstStyle/>
          <a:p>
            <a:fld id="{1133A928-C791-423D-8AB9-F59BCD590E35}" type="slidenum">
              <a:rPr lang="en-US" smtClean="0"/>
              <a:t>7</a:t>
            </a:fld>
            <a:endParaRPr lang="en-US"/>
          </a:p>
        </p:txBody>
      </p:sp>
    </p:spTree>
    <p:extLst>
      <p:ext uri="{BB962C8B-B14F-4D97-AF65-F5344CB8AC3E}">
        <p14:creationId xmlns:p14="http://schemas.microsoft.com/office/powerpoint/2010/main" val="491836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0D850-0407-461A-587E-290176EE65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DB653E-825A-BEB7-26FA-CAAD41C3CF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610D2-EF93-2F92-15AA-E2135CB00E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41413"/>
                </a:solidFill>
                <a:effectLst/>
                <a:latin typeface="__tiempos_b4db0f"/>
              </a:rPr>
              <a:t>Autonomous? Kind of. But it's more accurate to think of today's agents as useful components within a workflow, not total replacements.</a:t>
            </a:r>
            <a:endParaRPr lang="en-US" dirty="0"/>
          </a:p>
          <a:p>
            <a:endParaRPr lang="en-US" dirty="0"/>
          </a:p>
        </p:txBody>
      </p:sp>
      <p:sp>
        <p:nvSpPr>
          <p:cNvPr id="4" name="Slide Number Placeholder 3">
            <a:extLst>
              <a:ext uri="{FF2B5EF4-FFF2-40B4-BE49-F238E27FC236}">
                <a16:creationId xmlns:a16="http://schemas.microsoft.com/office/drawing/2014/main" id="{542FF3FB-2478-71C2-FB94-F71CE2DA74C4}"/>
              </a:ext>
            </a:extLst>
          </p:cNvPr>
          <p:cNvSpPr>
            <a:spLocks noGrp="1"/>
          </p:cNvSpPr>
          <p:nvPr>
            <p:ph type="sldNum" sz="quarter" idx="5"/>
          </p:nvPr>
        </p:nvSpPr>
        <p:spPr/>
        <p:txBody>
          <a:bodyPr/>
          <a:lstStyle/>
          <a:p>
            <a:fld id="{1133A928-C791-423D-8AB9-F59BCD590E35}" type="slidenum">
              <a:rPr lang="en-US" smtClean="0"/>
              <a:t>8</a:t>
            </a:fld>
            <a:endParaRPr lang="en-US"/>
          </a:p>
        </p:txBody>
      </p:sp>
    </p:spTree>
    <p:extLst>
      <p:ext uri="{BB962C8B-B14F-4D97-AF65-F5344CB8AC3E}">
        <p14:creationId xmlns:p14="http://schemas.microsoft.com/office/powerpoint/2010/main" val="305679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91EC2-18F3-88A1-CEAE-EAAAB30AFE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FE94EA-A5FC-15D7-3BC4-2F7BB371A4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BAC54C-AC6A-BDE9-F1FB-EEBA0087B34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41413"/>
                </a:solidFill>
                <a:effectLst/>
                <a:latin typeface="__tiempos_b4db0f"/>
              </a:rPr>
              <a:t>Most failures are not model failures—they're engineering failures. Without orchestration, memory, and oversight, agent systems collapse quickly.</a:t>
            </a:r>
            <a:endParaRPr lang="en-US" dirty="0"/>
          </a:p>
          <a:p>
            <a:endParaRPr lang="en-US" dirty="0"/>
          </a:p>
        </p:txBody>
      </p:sp>
      <p:sp>
        <p:nvSpPr>
          <p:cNvPr id="4" name="Slide Number Placeholder 3">
            <a:extLst>
              <a:ext uri="{FF2B5EF4-FFF2-40B4-BE49-F238E27FC236}">
                <a16:creationId xmlns:a16="http://schemas.microsoft.com/office/drawing/2014/main" id="{0EB5DCB1-1021-025B-A398-EFFFD8EE8128}"/>
              </a:ext>
            </a:extLst>
          </p:cNvPr>
          <p:cNvSpPr>
            <a:spLocks noGrp="1"/>
          </p:cNvSpPr>
          <p:nvPr>
            <p:ph type="sldNum" sz="quarter" idx="5"/>
          </p:nvPr>
        </p:nvSpPr>
        <p:spPr/>
        <p:txBody>
          <a:bodyPr/>
          <a:lstStyle/>
          <a:p>
            <a:fld id="{1133A928-C791-423D-8AB9-F59BCD590E35}" type="slidenum">
              <a:rPr lang="en-US" smtClean="0"/>
              <a:t>9</a:t>
            </a:fld>
            <a:endParaRPr lang="en-US"/>
          </a:p>
        </p:txBody>
      </p:sp>
    </p:spTree>
    <p:extLst>
      <p:ext uri="{BB962C8B-B14F-4D97-AF65-F5344CB8AC3E}">
        <p14:creationId xmlns:p14="http://schemas.microsoft.com/office/powerpoint/2010/main" val="1747120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AAAC2-6F78-0112-B884-D89B738551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203CDC-5E81-028C-AF47-8DDB63E370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244BD-2384-037F-18A5-3E62998CF5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6D21D3-ED15-5DF4-FC01-BFB1A6548D66}"/>
              </a:ext>
            </a:extLst>
          </p:cNvPr>
          <p:cNvSpPr>
            <a:spLocks noGrp="1"/>
          </p:cNvSpPr>
          <p:nvPr>
            <p:ph type="sldNum" sz="quarter" idx="5"/>
          </p:nvPr>
        </p:nvSpPr>
        <p:spPr/>
        <p:txBody>
          <a:bodyPr/>
          <a:lstStyle/>
          <a:p>
            <a:fld id="{1133A928-C791-423D-8AB9-F59BCD590E35}" type="slidenum">
              <a:rPr lang="en-US" smtClean="0"/>
              <a:t>10</a:t>
            </a:fld>
            <a:endParaRPr lang="en-US"/>
          </a:p>
        </p:txBody>
      </p:sp>
    </p:spTree>
    <p:extLst>
      <p:ext uri="{BB962C8B-B14F-4D97-AF65-F5344CB8AC3E}">
        <p14:creationId xmlns:p14="http://schemas.microsoft.com/office/powerpoint/2010/main" val="1787819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18/10/relationships/comments" Target="../comments/modernComment_134_239FE69B.xml"/><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55_4064120E.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56_B7943AD9.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5A_89B61623.xm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5B_55BDCC0A.xm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15C_B055EA48.xm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5D_ED80F244.xm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5E_F7533627.xm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15F_CD7DA609.xm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160_ECB3577F.xm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61_C5FDB7F8.xm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18/10/relationships/comments" Target="../comments/modernComment_162_28C67F18.xm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microsoft.com/office/2018/10/relationships/comments" Target="../comments/modernComment_105_0.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2D_6D9E8DA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50_C02EFCE9.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51_A2254FEB.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6C4974F-450E-E84F-2D2D-5CAD1B1D334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838212F-8A1F-C683-42C3-2ED69E62A216}"/>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4">
              <a:extLst>
                <a:ext uri="{96DAC541-7B7A-43D3-8B79-37D633B846F1}">
                  <asvg:svgBlip xmlns:asvg="http://schemas.microsoft.com/office/drawing/2016/SVG/main" r:embed="rId5"/>
                </a:ext>
              </a:extLst>
            </a:blip>
            <a:stretch>
              <a:fillRect l="-29718" t="-66107" r="-27809" b="-85571"/>
            </a:stretch>
          </a:blipFill>
        </p:spPr>
        <p:txBody>
          <a:bodyPr/>
          <a:lstStyle/>
          <a:p>
            <a:endParaRPr lang="en-US" dirty="0"/>
          </a:p>
        </p:txBody>
      </p:sp>
      <p:grpSp>
        <p:nvGrpSpPr>
          <p:cNvPr id="3" name="Group 3">
            <a:extLst>
              <a:ext uri="{FF2B5EF4-FFF2-40B4-BE49-F238E27FC236}">
                <a16:creationId xmlns:a16="http://schemas.microsoft.com/office/drawing/2014/main" id="{FDDE79C6-8DA5-045F-97EE-CAFCB3462848}"/>
              </a:ext>
            </a:extLst>
          </p:cNvPr>
          <p:cNvGrpSpPr/>
          <p:nvPr/>
        </p:nvGrpSpPr>
        <p:grpSpPr>
          <a:xfrm>
            <a:off x="0" y="2837207"/>
            <a:ext cx="18288000" cy="1176811"/>
            <a:chOff x="0" y="-19050"/>
            <a:chExt cx="5287621" cy="340252"/>
          </a:xfrm>
        </p:grpSpPr>
        <p:sp>
          <p:nvSpPr>
            <p:cNvPr id="4" name="Freeform 4">
              <a:extLst>
                <a:ext uri="{FF2B5EF4-FFF2-40B4-BE49-F238E27FC236}">
                  <a16:creationId xmlns:a16="http://schemas.microsoft.com/office/drawing/2014/main" id="{5F667A5B-D7FF-A013-10EB-F450131B3004}"/>
                </a:ext>
              </a:extLst>
            </p:cNvPr>
            <p:cNvSpPr/>
            <p:nvPr/>
          </p:nvSpPr>
          <p:spPr>
            <a:xfrm>
              <a:off x="0" y="0"/>
              <a:ext cx="5287621" cy="321202"/>
            </a:xfrm>
            <a:custGeom>
              <a:avLst/>
              <a:gdLst/>
              <a:ahLst/>
              <a:cxnLst/>
              <a:rect l="l" t="t" r="r" b="b"/>
              <a:pathLst>
                <a:path w="5287621" h="321202">
                  <a:moveTo>
                    <a:pt x="0" y="0"/>
                  </a:moveTo>
                  <a:lnTo>
                    <a:pt x="5287621" y="0"/>
                  </a:lnTo>
                  <a:lnTo>
                    <a:pt x="5287621" y="321202"/>
                  </a:lnTo>
                  <a:lnTo>
                    <a:pt x="0" y="321202"/>
                  </a:lnTo>
                  <a:close/>
                </a:path>
              </a:pathLst>
            </a:custGeom>
            <a:solidFill>
              <a:srgbClr val="00CD8F"/>
            </a:solidFill>
          </p:spPr>
          <p:txBody>
            <a:bodyPr/>
            <a:lstStyle/>
            <a:p>
              <a:endParaRPr lang="en-US" dirty="0"/>
            </a:p>
          </p:txBody>
        </p:sp>
        <p:sp>
          <p:nvSpPr>
            <p:cNvPr id="5" name="TextBox 5">
              <a:extLst>
                <a:ext uri="{FF2B5EF4-FFF2-40B4-BE49-F238E27FC236}">
                  <a16:creationId xmlns:a16="http://schemas.microsoft.com/office/drawing/2014/main" id="{7F3FF3DF-A3B0-2635-0B3D-4F8DCBDC4D4F}"/>
                </a:ext>
              </a:extLst>
            </p:cNvPr>
            <p:cNvSpPr txBox="1"/>
            <p:nvPr/>
          </p:nvSpPr>
          <p:spPr>
            <a:xfrm>
              <a:off x="0" y="-19050"/>
              <a:ext cx="5287621" cy="340252"/>
            </a:xfrm>
            <a:prstGeom prst="rect">
              <a:avLst/>
            </a:prstGeom>
          </p:spPr>
          <p:txBody>
            <a:bodyPr lIns="50800" tIns="50800" rIns="50800" bIns="50800" rtlCol="0" anchor="ctr"/>
            <a:lstStyle/>
            <a:p>
              <a:pPr algn="ctr">
                <a:lnSpc>
                  <a:spcPts val="1820"/>
                </a:lnSpc>
              </a:pPr>
              <a:endParaRPr dirty="0"/>
            </a:p>
          </p:txBody>
        </p:sp>
      </p:grpSp>
      <p:grpSp>
        <p:nvGrpSpPr>
          <p:cNvPr id="6" name="Group 6">
            <a:extLst>
              <a:ext uri="{FF2B5EF4-FFF2-40B4-BE49-F238E27FC236}">
                <a16:creationId xmlns:a16="http://schemas.microsoft.com/office/drawing/2014/main" id="{65F0C4D2-4ADC-FE03-5D1D-C8F2CBF37931}"/>
              </a:ext>
            </a:extLst>
          </p:cNvPr>
          <p:cNvGrpSpPr/>
          <p:nvPr/>
        </p:nvGrpSpPr>
        <p:grpSpPr>
          <a:xfrm>
            <a:off x="14417256" y="6466736"/>
            <a:ext cx="2791564" cy="2791564"/>
            <a:chOff x="0" y="0"/>
            <a:chExt cx="812800" cy="812800"/>
          </a:xfrm>
        </p:grpSpPr>
        <p:sp>
          <p:nvSpPr>
            <p:cNvPr id="7" name="Freeform 7">
              <a:extLst>
                <a:ext uri="{FF2B5EF4-FFF2-40B4-BE49-F238E27FC236}">
                  <a16:creationId xmlns:a16="http://schemas.microsoft.com/office/drawing/2014/main" id="{768D4C75-5BC5-4EBF-CDC3-3930F72EF9E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D8F"/>
            </a:solidFill>
          </p:spPr>
          <p:txBody>
            <a:bodyPr/>
            <a:lstStyle/>
            <a:p>
              <a:endParaRPr lang="en-US" dirty="0"/>
            </a:p>
          </p:txBody>
        </p:sp>
        <p:sp>
          <p:nvSpPr>
            <p:cNvPr id="8" name="TextBox 8">
              <a:extLst>
                <a:ext uri="{FF2B5EF4-FFF2-40B4-BE49-F238E27FC236}">
                  <a16:creationId xmlns:a16="http://schemas.microsoft.com/office/drawing/2014/main" id="{0A58E014-A7CE-AA7E-EA6F-085645C70DCD}"/>
                </a:ext>
              </a:extLst>
            </p:cNvPr>
            <p:cNvSpPr txBox="1"/>
            <p:nvPr/>
          </p:nvSpPr>
          <p:spPr>
            <a:xfrm>
              <a:off x="76200" y="66675"/>
              <a:ext cx="660400" cy="669925"/>
            </a:xfrm>
            <a:prstGeom prst="rect">
              <a:avLst/>
            </a:prstGeom>
          </p:spPr>
          <p:txBody>
            <a:bodyPr lIns="10997" tIns="10997" rIns="10997" bIns="10997" rtlCol="0" anchor="ctr"/>
            <a:lstStyle/>
            <a:p>
              <a:pPr algn="ctr">
                <a:lnSpc>
                  <a:spcPts val="212"/>
                </a:lnSpc>
                <a:spcBef>
                  <a:spcPct val="0"/>
                </a:spcBef>
              </a:pPr>
              <a:endParaRPr dirty="0"/>
            </a:p>
          </p:txBody>
        </p:sp>
      </p:grpSp>
      <p:sp>
        <p:nvSpPr>
          <p:cNvPr id="11" name="Freeform 11">
            <a:extLst>
              <a:ext uri="{FF2B5EF4-FFF2-40B4-BE49-F238E27FC236}">
                <a16:creationId xmlns:a16="http://schemas.microsoft.com/office/drawing/2014/main" id="{64818A35-F850-8BC4-80EE-7CF068E955D5}"/>
              </a:ext>
            </a:extLst>
          </p:cNvPr>
          <p:cNvSpPr/>
          <p:nvPr/>
        </p:nvSpPr>
        <p:spPr>
          <a:xfrm>
            <a:off x="972949" y="802867"/>
            <a:ext cx="4210171" cy="863085"/>
          </a:xfrm>
          <a:custGeom>
            <a:avLst/>
            <a:gdLst/>
            <a:ahLst/>
            <a:cxnLst/>
            <a:rect l="l" t="t" r="r" b="b"/>
            <a:pathLst>
              <a:path w="4210171" h="863085">
                <a:moveTo>
                  <a:pt x="0" y="0"/>
                </a:moveTo>
                <a:lnTo>
                  <a:pt x="4210172" y="0"/>
                </a:lnTo>
                <a:lnTo>
                  <a:pt x="4210172" y="863085"/>
                </a:lnTo>
                <a:lnTo>
                  <a:pt x="0" y="8630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12" name="TextBox 12">
            <a:extLst>
              <a:ext uri="{FF2B5EF4-FFF2-40B4-BE49-F238E27FC236}">
                <a16:creationId xmlns:a16="http://schemas.microsoft.com/office/drawing/2014/main" id="{4BDCA74F-C253-3AC6-D1E9-B620098CF0C7}"/>
              </a:ext>
            </a:extLst>
          </p:cNvPr>
          <p:cNvSpPr txBox="1"/>
          <p:nvPr/>
        </p:nvSpPr>
        <p:spPr>
          <a:xfrm>
            <a:off x="972949" y="4411702"/>
            <a:ext cx="16114333" cy="1576457"/>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FFFFFF"/>
                </a:solidFill>
                <a:latin typeface="Outfit"/>
                <a:ea typeface="Outfit"/>
                <a:cs typeface="Outfit"/>
                <a:sym typeface="Outfit"/>
              </a:rPr>
              <a:t>Today's session explores the promise—and limitations—of autonomous agents. We'll dive into their architectures, evaluate their real-world utility, and walk through patterns and tools used to orchestrate workflow automation using these intelligent systems.</a:t>
            </a:r>
          </a:p>
        </p:txBody>
      </p:sp>
      <p:sp>
        <p:nvSpPr>
          <p:cNvPr id="13" name="TextBox 13">
            <a:extLst>
              <a:ext uri="{FF2B5EF4-FFF2-40B4-BE49-F238E27FC236}">
                <a16:creationId xmlns:a16="http://schemas.microsoft.com/office/drawing/2014/main" id="{788AEF8C-A0C5-80E0-D64A-98108A7283DA}"/>
              </a:ext>
            </a:extLst>
          </p:cNvPr>
          <p:cNvSpPr txBox="1"/>
          <p:nvPr/>
        </p:nvSpPr>
        <p:spPr>
          <a:xfrm>
            <a:off x="972949" y="2936269"/>
            <a:ext cx="10911247" cy="832023"/>
          </a:xfrm>
          <a:prstGeom prst="rect">
            <a:avLst/>
          </a:prstGeom>
        </p:spPr>
        <p:txBody>
          <a:bodyPr lIns="0" tIns="0" rIns="0" bIns="0" rtlCol="0" anchor="t">
            <a:spAutoFit/>
          </a:bodyPr>
          <a:lstStyle/>
          <a:p>
            <a:pPr marL="0" lvl="0" indent="0" algn="l">
              <a:lnSpc>
                <a:spcPts val="7000"/>
              </a:lnSpc>
              <a:spcBef>
                <a:spcPct val="0"/>
              </a:spcBef>
            </a:pPr>
            <a:r>
              <a:rPr lang="en-US" sz="5000" dirty="0">
                <a:solidFill>
                  <a:srgbClr val="FFFFFF"/>
                </a:solidFill>
                <a:latin typeface="Outfit"/>
                <a:ea typeface="Outfit"/>
                <a:cs typeface="Outfit"/>
                <a:sym typeface="Outfit"/>
              </a:rPr>
              <a:t>Autonomous Agents: Hype vs. Reality</a:t>
            </a:r>
          </a:p>
        </p:txBody>
      </p:sp>
      <p:sp>
        <p:nvSpPr>
          <p:cNvPr id="14" name="TextBox 14">
            <a:extLst>
              <a:ext uri="{FF2B5EF4-FFF2-40B4-BE49-F238E27FC236}">
                <a16:creationId xmlns:a16="http://schemas.microsoft.com/office/drawing/2014/main" id="{3F23C20A-9466-2408-104C-3B6B7016F2EA}"/>
              </a:ext>
            </a:extLst>
          </p:cNvPr>
          <p:cNvSpPr txBox="1"/>
          <p:nvPr/>
        </p:nvSpPr>
        <p:spPr>
          <a:xfrm>
            <a:off x="10523069" y="7249108"/>
            <a:ext cx="3478918" cy="1198341"/>
          </a:xfrm>
          <a:prstGeom prst="rect">
            <a:avLst/>
          </a:prstGeom>
        </p:spPr>
        <p:txBody>
          <a:bodyPr lIns="0" tIns="0" rIns="0" bIns="0" rtlCol="0" anchor="t">
            <a:spAutoFit/>
          </a:bodyPr>
          <a:lstStyle/>
          <a:p>
            <a:pPr algn="ctr">
              <a:lnSpc>
                <a:spcPts val="5040"/>
              </a:lnSpc>
              <a:spcBef>
                <a:spcPct val="0"/>
              </a:spcBef>
            </a:pPr>
            <a:r>
              <a:rPr lang="en-US" sz="3600" dirty="0">
                <a:solidFill>
                  <a:srgbClr val="FFFFFF"/>
                </a:solidFill>
                <a:latin typeface="Outfit"/>
                <a:ea typeface="Outfit"/>
                <a:cs typeface="Outfit"/>
                <a:sym typeface="Outfit"/>
              </a:rPr>
              <a:t>Imran Ahmad</a:t>
            </a:r>
          </a:p>
          <a:p>
            <a:pPr algn="ctr">
              <a:lnSpc>
                <a:spcPts val="5040"/>
              </a:lnSpc>
              <a:spcBef>
                <a:spcPct val="0"/>
              </a:spcBef>
            </a:pPr>
            <a:r>
              <a:rPr lang="en-US" sz="2400" dirty="0">
                <a:solidFill>
                  <a:srgbClr val="FFFFFF"/>
                </a:solidFill>
                <a:latin typeface="Outfit"/>
                <a:ea typeface="Outfit"/>
                <a:cs typeface="Outfit"/>
                <a:sym typeface="Outfit"/>
              </a:rPr>
              <a:t>Data Scientist | Author </a:t>
            </a:r>
          </a:p>
        </p:txBody>
      </p:sp>
      <p:sp>
        <p:nvSpPr>
          <p:cNvPr id="15" name="TextBox 15">
            <a:extLst>
              <a:ext uri="{FF2B5EF4-FFF2-40B4-BE49-F238E27FC236}">
                <a16:creationId xmlns:a16="http://schemas.microsoft.com/office/drawing/2014/main" id="{854B44BE-AF61-BD2F-EF10-2091C68B7AA5}"/>
              </a:ext>
            </a:extLst>
          </p:cNvPr>
          <p:cNvSpPr txBox="1"/>
          <p:nvPr/>
        </p:nvSpPr>
        <p:spPr>
          <a:xfrm>
            <a:off x="1395703" y="856585"/>
            <a:ext cx="3364665" cy="679450"/>
          </a:xfrm>
          <a:prstGeom prst="rect">
            <a:avLst/>
          </a:prstGeom>
        </p:spPr>
        <p:txBody>
          <a:bodyPr lIns="0" tIns="0" rIns="0" bIns="0" rtlCol="0" anchor="t">
            <a:spAutoFit/>
          </a:bodyPr>
          <a:lstStyle/>
          <a:p>
            <a:pPr marL="0" lvl="0" indent="0" algn="l">
              <a:lnSpc>
                <a:spcPts val="5599"/>
              </a:lnSpc>
              <a:spcBef>
                <a:spcPct val="0"/>
              </a:spcBef>
            </a:pPr>
            <a:r>
              <a:rPr lang="en-US" sz="3999" dirty="0">
                <a:solidFill>
                  <a:srgbClr val="000000"/>
                </a:solidFill>
                <a:latin typeface="Outfit"/>
                <a:ea typeface="Outfit"/>
                <a:cs typeface="Outfit"/>
                <a:sym typeface="Outfit"/>
              </a:rPr>
              <a:t>Starting Now</a:t>
            </a:r>
          </a:p>
        </p:txBody>
      </p:sp>
      <p:sp>
        <p:nvSpPr>
          <p:cNvPr id="16" name="TextBox 16">
            <a:extLst>
              <a:ext uri="{FF2B5EF4-FFF2-40B4-BE49-F238E27FC236}">
                <a16:creationId xmlns:a16="http://schemas.microsoft.com/office/drawing/2014/main" id="{55570E2D-C862-28C2-8155-7CE35AD6397B}"/>
              </a:ext>
            </a:extLst>
          </p:cNvPr>
          <p:cNvSpPr txBox="1"/>
          <p:nvPr/>
        </p:nvSpPr>
        <p:spPr>
          <a:xfrm>
            <a:off x="10728788" y="8005392"/>
            <a:ext cx="3478918" cy="403252"/>
          </a:xfrm>
          <a:prstGeom prst="rect">
            <a:avLst/>
          </a:prstGeom>
        </p:spPr>
        <p:txBody>
          <a:bodyPr lIns="0" tIns="0" rIns="0" bIns="0" rtlCol="0" anchor="t">
            <a:spAutoFit/>
          </a:bodyPr>
          <a:lstStyle/>
          <a:p>
            <a:pPr algn="ctr">
              <a:lnSpc>
                <a:spcPts val="3359"/>
              </a:lnSpc>
            </a:pPr>
            <a:endParaRPr lang="en-US" sz="2400" dirty="0">
              <a:solidFill>
                <a:srgbClr val="FFFFFF"/>
              </a:solidFill>
              <a:latin typeface="Outfit"/>
              <a:ea typeface="Outfit"/>
              <a:cs typeface="Outfit"/>
              <a:sym typeface="Outfit"/>
            </a:endParaRPr>
          </a:p>
        </p:txBody>
      </p:sp>
      <p:sp>
        <p:nvSpPr>
          <p:cNvPr id="17" name="AutoShape 17">
            <a:extLst>
              <a:ext uri="{FF2B5EF4-FFF2-40B4-BE49-F238E27FC236}">
                <a16:creationId xmlns:a16="http://schemas.microsoft.com/office/drawing/2014/main" id="{59E2BF91-27A9-150F-6C73-340CF2CA5CAF}"/>
              </a:ext>
            </a:extLst>
          </p:cNvPr>
          <p:cNvSpPr/>
          <p:nvPr/>
        </p:nvSpPr>
        <p:spPr>
          <a:xfrm>
            <a:off x="10614594" y="7938718"/>
            <a:ext cx="3415861" cy="19050"/>
          </a:xfrm>
          <a:prstGeom prst="line">
            <a:avLst/>
          </a:prstGeom>
          <a:ln w="38100" cap="flat">
            <a:solidFill>
              <a:srgbClr val="FFFFFF"/>
            </a:solidFill>
            <a:prstDash val="solid"/>
            <a:headEnd type="none" w="sm" len="sm"/>
            <a:tailEnd type="none" w="sm" len="sm"/>
          </a:ln>
        </p:spPr>
        <p:txBody>
          <a:bodyPr/>
          <a:lstStyle/>
          <a:p>
            <a:endParaRPr lang="en-US" dirty="0"/>
          </a:p>
        </p:txBody>
      </p:sp>
      <p:pic>
        <p:nvPicPr>
          <p:cNvPr id="21" name="Picture 20">
            <a:extLst>
              <a:ext uri="{FF2B5EF4-FFF2-40B4-BE49-F238E27FC236}">
                <a16:creationId xmlns:a16="http://schemas.microsoft.com/office/drawing/2014/main" id="{6E01D621-7532-911D-6C55-C94748ED0474}"/>
              </a:ext>
            </a:extLst>
          </p:cNvPr>
          <p:cNvPicPr>
            <a:picLocks noChangeAspect="1"/>
          </p:cNvPicPr>
          <p:nvPr/>
        </p:nvPicPr>
        <p:blipFill>
          <a:blip r:embed="rId8"/>
          <a:srcRect l="8687" t="4889" r="10206" b="6092"/>
          <a:stretch>
            <a:fillRect/>
          </a:stretch>
        </p:blipFill>
        <p:spPr>
          <a:xfrm>
            <a:off x="14764406" y="6817460"/>
            <a:ext cx="2097264" cy="2057400"/>
          </a:xfrm>
          <a:prstGeom prst="flowChartConnector">
            <a:avLst/>
          </a:prstGeom>
        </p:spPr>
      </p:pic>
    </p:spTree>
    <p:extLst>
      <p:ext uri="{BB962C8B-B14F-4D97-AF65-F5344CB8AC3E}">
        <p14:creationId xmlns:p14="http://schemas.microsoft.com/office/powerpoint/2010/main" val="597681819"/>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92BA6-43FC-FF1E-AB45-20C8C81149D9}"/>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F3E6F3A0-1F6C-6E7D-299B-5B159AC10098}"/>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631529D5-BA2B-1F93-B9DD-0579BD29A340}"/>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92420509-7540-47FB-4388-778A3FC282F9}"/>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1F6A815E-D323-672B-3D26-DA38E4DD578F}"/>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634EEF22-302D-F776-83DD-BC1E9786DA8C}"/>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B437A5C6-BB06-796B-584C-D8968AB3B59E}"/>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E56C45FB-655F-86FE-A438-56C7D8247F97}"/>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9" name="TextBox 9">
            <a:extLst>
              <a:ext uri="{FF2B5EF4-FFF2-40B4-BE49-F238E27FC236}">
                <a16:creationId xmlns:a16="http://schemas.microsoft.com/office/drawing/2014/main" id="{77FEEDA5-5CE3-4956-6A88-08EA42C872EF}"/>
              </a:ext>
            </a:extLst>
          </p:cNvPr>
          <p:cNvSpPr txBox="1"/>
          <p:nvPr/>
        </p:nvSpPr>
        <p:spPr>
          <a:xfrm>
            <a:off x="1104305" y="93970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sp>
        <p:nvSpPr>
          <p:cNvPr id="11" name="TextBox 11">
            <a:extLst>
              <a:ext uri="{FF2B5EF4-FFF2-40B4-BE49-F238E27FC236}">
                <a16:creationId xmlns:a16="http://schemas.microsoft.com/office/drawing/2014/main" id="{310C84A1-3462-62E8-9BDA-E0E135889019}"/>
              </a:ext>
            </a:extLst>
          </p:cNvPr>
          <p:cNvSpPr txBox="1"/>
          <p:nvPr/>
        </p:nvSpPr>
        <p:spPr>
          <a:xfrm>
            <a:off x="1028700" y="1236622"/>
            <a:ext cx="10248900" cy="832023"/>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Evolution of AI Agent Technologies</a:t>
            </a:r>
          </a:p>
        </p:txBody>
      </p:sp>
      <p:sp>
        <p:nvSpPr>
          <p:cNvPr id="12" name="TextBox 12">
            <a:extLst>
              <a:ext uri="{FF2B5EF4-FFF2-40B4-BE49-F238E27FC236}">
                <a16:creationId xmlns:a16="http://schemas.microsoft.com/office/drawing/2014/main" id="{D0466EDB-FA7D-ED4C-F223-F08922DD8058}"/>
              </a:ext>
            </a:extLst>
          </p:cNvPr>
          <p:cNvSpPr txBox="1"/>
          <p:nvPr/>
        </p:nvSpPr>
        <p:spPr>
          <a:xfrm>
            <a:off x="1028700" y="2714466"/>
            <a:ext cx="11336978" cy="1711302"/>
          </a:xfrm>
          <a:prstGeom prst="rect">
            <a:avLst/>
          </a:prstGeom>
        </p:spPr>
        <p:txBody>
          <a:bodyPr lIns="0" tIns="0" rIns="0" bIns="0" rtlCol="0" anchor="t">
            <a:spAutoFit/>
          </a:bodyPr>
          <a:lstStyle/>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algn="l">
              <a:lnSpc>
                <a:spcPts val="3359"/>
              </a:lnSpc>
            </a:pPr>
            <a:endParaRPr lang="en-US" sz="2400" dirty="0">
              <a:solidFill>
                <a:srgbClr val="000000"/>
              </a:solidFill>
              <a:latin typeface="Outfit"/>
              <a:ea typeface="Outfit"/>
              <a:cs typeface="Outfit"/>
              <a:sym typeface="Outfit"/>
            </a:endParaRPr>
          </a:p>
        </p:txBody>
      </p:sp>
      <p:pic>
        <p:nvPicPr>
          <p:cNvPr id="10" name="Content Placeholder 3" descr="A diagram of a machine learning process&#10;&#10;AI-generated content may be incorrect.">
            <a:extLst>
              <a:ext uri="{FF2B5EF4-FFF2-40B4-BE49-F238E27FC236}">
                <a16:creationId xmlns:a16="http://schemas.microsoft.com/office/drawing/2014/main" id="{35EB9C5A-E9C4-D9F9-D36B-09B1FDADC293}"/>
              </a:ext>
            </a:extLst>
          </p:cNvPr>
          <p:cNvPicPr>
            <a:picLocks noChangeAspect="1"/>
          </p:cNvPicPr>
          <p:nvPr/>
        </p:nvPicPr>
        <p:blipFill>
          <a:blip r:embed="rId3"/>
          <a:stretch>
            <a:fillRect/>
          </a:stretch>
        </p:blipFill>
        <p:spPr>
          <a:xfrm>
            <a:off x="2362200" y="2173420"/>
            <a:ext cx="12835410" cy="6101784"/>
          </a:xfrm>
          <a:prstGeom prst="rect">
            <a:avLst/>
          </a:prstGeom>
        </p:spPr>
      </p:pic>
    </p:spTree>
    <p:extLst>
      <p:ext uri="{BB962C8B-B14F-4D97-AF65-F5344CB8AC3E}">
        <p14:creationId xmlns:p14="http://schemas.microsoft.com/office/powerpoint/2010/main" val="1692858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DCFDC-7699-FFCC-7811-9962E65B49C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63CD9F27-D3A6-C400-05DE-77733D43C311}"/>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213B3BD8-F5DD-44CF-9C53-388998642D17}"/>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4" name="TextBox 4">
            <a:extLst>
              <a:ext uri="{FF2B5EF4-FFF2-40B4-BE49-F238E27FC236}">
                <a16:creationId xmlns:a16="http://schemas.microsoft.com/office/drawing/2014/main" id="{2E057CC1-C28B-917B-83B5-F1603B529D86}"/>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5" name="TextBox 5">
            <a:extLst>
              <a:ext uri="{FF2B5EF4-FFF2-40B4-BE49-F238E27FC236}">
                <a16:creationId xmlns:a16="http://schemas.microsoft.com/office/drawing/2014/main" id="{A1D9474C-BA66-1D8A-C2D3-2F1C59917C8F}"/>
              </a:ext>
            </a:extLst>
          </p:cNvPr>
          <p:cNvSpPr txBox="1"/>
          <p:nvPr/>
        </p:nvSpPr>
        <p:spPr>
          <a:xfrm>
            <a:off x="1256705" y="95494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grpSp>
        <p:nvGrpSpPr>
          <p:cNvPr id="6" name="Group 6">
            <a:extLst>
              <a:ext uri="{FF2B5EF4-FFF2-40B4-BE49-F238E27FC236}">
                <a16:creationId xmlns:a16="http://schemas.microsoft.com/office/drawing/2014/main" id="{FD0F6818-04C7-0084-BE0A-A30003B387C1}"/>
              </a:ext>
            </a:extLst>
          </p:cNvPr>
          <p:cNvGrpSpPr>
            <a:grpSpLocks noChangeAspect="1"/>
          </p:cNvGrpSpPr>
          <p:nvPr/>
        </p:nvGrpSpPr>
        <p:grpSpPr>
          <a:xfrm>
            <a:off x="16331765" y="473688"/>
            <a:ext cx="927535" cy="555012"/>
            <a:chOff x="0" y="0"/>
            <a:chExt cx="1855064" cy="1110031"/>
          </a:xfrm>
        </p:grpSpPr>
        <p:sp>
          <p:nvSpPr>
            <p:cNvPr id="7" name="Freeform 7">
              <a:extLst>
                <a:ext uri="{FF2B5EF4-FFF2-40B4-BE49-F238E27FC236}">
                  <a16:creationId xmlns:a16="http://schemas.microsoft.com/office/drawing/2014/main" id="{982CD005-EE4C-2993-E969-6571CAF7A7BB}"/>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8" name="Freeform 8">
              <a:extLst>
                <a:ext uri="{FF2B5EF4-FFF2-40B4-BE49-F238E27FC236}">
                  <a16:creationId xmlns:a16="http://schemas.microsoft.com/office/drawing/2014/main" id="{7E7961E5-A688-D74D-DBD1-56987F670989}"/>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9" name="Freeform 9">
              <a:extLst>
                <a:ext uri="{FF2B5EF4-FFF2-40B4-BE49-F238E27FC236}">
                  <a16:creationId xmlns:a16="http://schemas.microsoft.com/office/drawing/2014/main" id="{15B05404-8815-EE9F-F9D4-CD23DAB2A0BC}"/>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29" name="TextBox 29">
            <a:extLst>
              <a:ext uri="{FF2B5EF4-FFF2-40B4-BE49-F238E27FC236}">
                <a16:creationId xmlns:a16="http://schemas.microsoft.com/office/drawing/2014/main" id="{D50864B8-1786-3FB0-67BE-6BB0F683BC54}"/>
              </a:ext>
            </a:extLst>
          </p:cNvPr>
          <p:cNvSpPr txBox="1"/>
          <p:nvPr/>
        </p:nvSpPr>
        <p:spPr>
          <a:xfrm>
            <a:off x="1028700" y="1461010"/>
            <a:ext cx="11087100" cy="832023"/>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The Modern Cognitive Pipeline (MCP):</a:t>
            </a:r>
          </a:p>
        </p:txBody>
      </p:sp>
      <p:pic>
        <p:nvPicPr>
          <p:cNvPr id="10" name="Content Placeholder 7" descr="A diagram of a universal interface layer&#10;&#10;AI-generated content may be incorrect.">
            <a:extLst>
              <a:ext uri="{FF2B5EF4-FFF2-40B4-BE49-F238E27FC236}">
                <a16:creationId xmlns:a16="http://schemas.microsoft.com/office/drawing/2014/main" id="{41F3D179-B3FC-8D73-69E9-587586016141}"/>
              </a:ext>
            </a:extLst>
          </p:cNvPr>
          <p:cNvPicPr>
            <a:picLocks noChangeAspect="1"/>
          </p:cNvPicPr>
          <p:nvPr/>
        </p:nvPicPr>
        <p:blipFill>
          <a:blip r:embed="rId3"/>
          <a:stretch>
            <a:fillRect/>
          </a:stretch>
        </p:blipFill>
        <p:spPr>
          <a:xfrm>
            <a:off x="1060437" y="2725342"/>
            <a:ext cx="8269569" cy="5077850"/>
          </a:xfrm>
          <a:prstGeom prst="rect">
            <a:avLst/>
          </a:prstGeom>
        </p:spPr>
      </p:pic>
      <p:sp>
        <p:nvSpPr>
          <p:cNvPr id="12" name="TextBox 12">
            <a:extLst>
              <a:ext uri="{FF2B5EF4-FFF2-40B4-BE49-F238E27FC236}">
                <a16:creationId xmlns:a16="http://schemas.microsoft.com/office/drawing/2014/main" id="{13B28438-4641-4FD2-4F23-D61522EDB6DC}"/>
              </a:ext>
            </a:extLst>
          </p:cNvPr>
          <p:cNvSpPr txBox="1"/>
          <p:nvPr/>
        </p:nvSpPr>
        <p:spPr>
          <a:xfrm>
            <a:off x="10555465" y="3382855"/>
            <a:ext cx="6400800" cy="5635453"/>
          </a:xfrm>
          <a:prstGeom prst="rect">
            <a:avLst/>
          </a:prstGeom>
        </p:spPr>
        <p:txBody>
          <a:bodyPr wrap="square" lIns="0" tIns="0" rIns="0" bIns="0" rtlCol="0" anchor="t">
            <a:spAutoFit/>
          </a:bodyPr>
          <a:lstStyle/>
          <a:p>
            <a:pPr algn="l">
              <a:lnSpc>
                <a:spcPts val="3359"/>
              </a:lnSpc>
            </a:pPr>
            <a:endParaRPr lang="en-US" sz="2400" b="1" dirty="0">
              <a:solidFill>
                <a:srgbClr val="000000"/>
              </a:solidFill>
              <a:latin typeface="Outfit Bold"/>
              <a:ea typeface="Outfit Bold"/>
              <a:cs typeface="Outfit Bold"/>
              <a:sym typeface="Outfit Bold"/>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Layered agent structure</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Modular stages: perceive, plan, act</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Memory + learning as feedback loop</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Aligns with real agent frameworks</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algn="l">
              <a:lnSpc>
                <a:spcPts val="3359"/>
              </a:lnSpc>
            </a:pPr>
            <a:endParaRPr lang="en-US" sz="2400" dirty="0">
              <a:solidFill>
                <a:srgbClr val="000000"/>
              </a:solidFill>
              <a:latin typeface="Outfit"/>
              <a:ea typeface="Outfit"/>
              <a:cs typeface="Outfit"/>
              <a:sym typeface="Outfit"/>
            </a:endParaRPr>
          </a:p>
        </p:txBody>
      </p:sp>
    </p:spTree>
    <p:extLst>
      <p:ext uri="{BB962C8B-B14F-4D97-AF65-F5344CB8AC3E}">
        <p14:creationId xmlns:p14="http://schemas.microsoft.com/office/powerpoint/2010/main" val="3366567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16C03-8144-53D7-064C-0EAD6BC2B0BA}"/>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391397C1-A4FB-E757-9756-A632107C2B57}"/>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8FB3829D-1F1C-24C2-B12C-AE232D354620}"/>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4" name="TextBox 4">
            <a:extLst>
              <a:ext uri="{FF2B5EF4-FFF2-40B4-BE49-F238E27FC236}">
                <a16:creationId xmlns:a16="http://schemas.microsoft.com/office/drawing/2014/main" id="{345E0C14-6D32-9D5C-E2C3-CE4033884E33}"/>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5" name="TextBox 5">
            <a:extLst>
              <a:ext uri="{FF2B5EF4-FFF2-40B4-BE49-F238E27FC236}">
                <a16:creationId xmlns:a16="http://schemas.microsoft.com/office/drawing/2014/main" id="{05FBD5D4-14DB-D257-02C0-94E2C1FC6454}"/>
              </a:ext>
            </a:extLst>
          </p:cNvPr>
          <p:cNvSpPr txBox="1"/>
          <p:nvPr/>
        </p:nvSpPr>
        <p:spPr>
          <a:xfrm>
            <a:off x="1256705" y="95494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grpSp>
        <p:nvGrpSpPr>
          <p:cNvPr id="6" name="Group 6">
            <a:extLst>
              <a:ext uri="{FF2B5EF4-FFF2-40B4-BE49-F238E27FC236}">
                <a16:creationId xmlns:a16="http://schemas.microsoft.com/office/drawing/2014/main" id="{30508865-B924-FA44-B040-63D9B7E2656E}"/>
              </a:ext>
            </a:extLst>
          </p:cNvPr>
          <p:cNvGrpSpPr>
            <a:grpSpLocks noChangeAspect="1"/>
          </p:cNvGrpSpPr>
          <p:nvPr/>
        </p:nvGrpSpPr>
        <p:grpSpPr>
          <a:xfrm>
            <a:off x="16331765" y="473688"/>
            <a:ext cx="927535" cy="555012"/>
            <a:chOff x="0" y="0"/>
            <a:chExt cx="1855064" cy="1110031"/>
          </a:xfrm>
        </p:grpSpPr>
        <p:sp>
          <p:nvSpPr>
            <p:cNvPr id="7" name="Freeform 7">
              <a:extLst>
                <a:ext uri="{FF2B5EF4-FFF2-40B4-BE49-F238E27FC236}">
                  <a16:creationId xmlns:a16="http://schemas.microsoft.com/office/drawing/2014/main" id="{93A99B4D-E59D-BBCD-5251-D3E6C7C51C3D}"/>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8" name="Freeform 8">
              <a:extLst>
                <a:ext uri="{FF2B5EF4-FFF2-40B4-BE49-F238E27FC236}">
                  <a16:creationId xmlns:a16="http://schemas.microsoft.com/office/drawing/2014/main" id="{46B53E01-816A-2739-7D50-815A40D7B13C}"/>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9" name="Freeform 9">
              <a:extLst>
                <a:ext uri="{FF2B5EF4-FFF2-40B4-BE49-F238E27FC236}">
                  <a16:creationId xmlns:a16="http://schemas.microsoft.com/office/drawing/2014/main" id="{80139F86-4CC2-306B-C37D-E83CE930433F}"/>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29" name="TextBox 29">
            <a:extLst>
              <a:ext uri="{FF2B5EF4-FFF2-40B4-BE49-F238E27FC236}">
                <a16:creationId xmlns:a16="http://schemas.microsoft.com/office/drawing/2014/main" id="{973FF49B-F91C-15E2-CBD2-12B190BDD180}"/>
              </a:ext>
            </a:extLst>
          </p:cNvPr>
          <p:cNvSpPr txBox="1"/>
          <p:nvPr/>
        </p:nvSpPr>
        <p:spPr>
          <a:xfrm>
            <a:off x="1028700" y="1461010"/>
            <a:ext cx="10553700" cy="832023"/>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Agent Communication Architecture</a:t>
            </a:r>
          </a:p>
        </p:txBody>
      </p:sp>
      <p:pic>
        <p:nvPicPr>
          <p:cNvPr id="11" name="Content Placeholder 6" descr="A diagram of a software development&#10;&#10;AI-generated content may be incorrect.">
            <a:extLst>
              <a:ext uri="{FF2B5EF4-FFF2-40B4-BE49-F238E27FC236}">
                <a16:creationId xmlns:a16="http://schemas.microsoft.com/office/drawing/2014/main" id="{5F17776D-425C-52F3-DC06-6A50FF778DB5}"/>
              </a:ext>
            </a:extLst>
          </p:cNvPr>
          <p:cNvPicPr>
            <a:picLocks noChangeAspect="1"/>
          </p:cNvPicPr>
          <p:nvPr/>
        </p:nvPicPr>
        <p:blipFill>
          <a:blip r:embed="rId4"/>
          <a:stretch>
            <a:fillRect/>
          </a:stretch>
        </p:blipFill>
        <p:spPr>
          <a:xfrm>
            <a:off x="1028700" y="2655291"/>
            <a:ext cx="8572500" cy="5710702"/>
          </a:xfrm>
          <a:prstGeom prst="rect">
            <a:avLst/>
          </a:prstGeom>
        </p:spPr>
      </p:pic>
      <p:sp>
        <p:nvSpPr>
          <p:cNvPr id="13" name="TextBox 12">
            <a:extLst>
              <a:ext uri="{FF2B5EF4-FFF2-40B4-BE49-F238E27FC236}">
                <a16:creationId xmlns:a16="http://schemas.microsoft.com/office/drawing/2014/main" id="{13036682-768A-E369-9AF1-63849BA26B86}"/>
              </a:ext>
            </a:extLst>
          </p:cNvPr>
          <p:cNvSpPr txBox="1"/>
          <p:nvPr/>
        </p:nvSpPr>
        <p:spPr>
          <a:xfrm>
            <a:off x="10134600" y="2655290"/>
            <a:ext cx="7092963" cy="6071470"/>
          </a:xfrm>
          <a:prstGeom prst="rect">
            <a:avLst/>
          </a:prstGeom>
        </p:spPr>
        <p:txBody>
          <a:bodyPr wrap="square" lIns="0" tIns="0" rIns="0" bIns="0" rtlCol="0" anchor="t">
            <a:spAutoFit/>
          </a:bodyPr>
          <a:lstStyle/>
          <a:p>
            <a:pPr algn="l">
              <a:lnSpc>
                <a:spcPts val="3359"/>
              </a:lnSpc>
            </a:pPr>
            <a:r>
              <a:rPr lang="en-US" sz="2400" b="1" dirty="0">
                <a:solidFill>
                  <a:srgbClr val="000000"/>
                </a:solidFill>
                <a:latin typeface="Outfit Bold"/>
                <a:ea typeface="Outfit Bold"/>
                <a:cs typeface="Outfit Bold"/>
                <a:sym typeface="Outfit Bold"/>
              </a:rPr>
              <a:t>Agent-to-System (A2S) Interaction Model:</a:t>
            </a:r>
          </a:p>
          <a:p>
            <a:pPr algn="l">
              <a:lnSpc>
                <a:spcPts val="3359"/>
              </a:lnSpc>
            </a:pPr>
            <a:endParaRPr lang="en-US" sz="2400" b="1" dirty="0">
              <a:solidFill>
                <a:srgbClr val="000000"/>
              </a:solidFill>
              <a:latin typeface="Outfit Bold"/>
              <a:ea typeface="Outfit Bold"/>
              <a:cs typeface="Outfit Bold"/>
              <a:sym typeface="Outfit Bold"/>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Integration Layer: </a:t>
            </a:r>
            <a:r>
              <a:rPr lang="en-US" sz="2400" dirty="0">
                <a:solidFill>
                  <a:srgbClr val="000000"/>
                </a:solidFill>
                <a:latin typeface="Outfit"/>
                <a:ea typeface="Outfit"/>
                <a:cs typeface="Outfit"/>
                <a:sym typeface="Outfit"/>
              </a:rPr>
              <a:t>Interface to enterprise systems (ERP, CRM, APIs)</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Autonomy Envelope: </a:t>
            </a:r>
            <a:r>
              <a:rPr lang="en-US" sz="2400" dirty="0">
                <a:solidFill>
                  <a:srgbClr val="000000"/>
                </a:solidFill>
                <a:latin typeface="Outfit"/>
                <a:ea typeface="Outfit"/>
                <a:cs typeface="Outfit"/>
                <a:sym typeface="Outfit"/>
              </a:rPr>
              <a:t>Boundary of independent agent control</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Governance Layer: </a:t>
            </a:r>
            <a:r>
              <a:rPr lang="en-US" sz="2400" dirty="0">
                <a:solidFill>
                  <a:srgbClr val="000000"/>
                </a:solidFill>
                <a:latin typeface="Outfit"/>
                <a:ea typeface="Outfit"/>
                <a:cs typeface="Outfit"/>
                <a:sym typeface="Outfit"/>
              </a:rPr>
              <a:t>HITL, logging, compliance guards</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Feedback Interface: </a:t>
            </a:r>
            <a:r>
              <a:rPr lang="en-US" sz="2400" dirty="0">
                <a:solidFill>
                  <a:srgbClr val="000000"/>
                </a:solidFill>
                <a:latin typeface="Outfit"/>
                <a:ea typeface="Outfit"/>
                <a:cs typeface="Outfit"/>
                <a:sym typeface="Outfit"/>
              </a:rPr>
              <a:t>For monitoring and escalation</a:t>
            </a:r>
          </a:p>
          <a:p>
            <a:pPr algn="l">
              <a:lnSpc>
                <a:spcPts val="3359"/>
              </a:lnSpc>
            </a:pPr>
            <a:endParaRPr lang="en-US" sz="2400" dirty="0">
              <a:solidFill>
                <a:srgbClr val="000000"/>
              </a:solidFill>
              <a:latin typeface="Outfit"/>
              <a:ea typeface="Outfit"/>
              <a:cs typeface="Outfit"/>
              <a:sym typeface="Outfit"/>
            </a:endParaRPr>
          </a:p>
        </p:txBody>
      </p:sp>
    </p:spTree>
    <p:extLst>
      <p:ext uri="{BB962C8B-B14F-4D97-AF65-F5344CB8AC3E}">
        <p14:creationId xmlns:p14="http://schemas.microsoft.com/office/powerpoint/2010/main" val="1080300046"/>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C2252-3D70-5FB5-D3D9-058D02EB9A2D}"/>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7E47DA42-5250-E101-A617-C12473528D74}"/>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0AC4C960-1832-53DC-2037-97790BFC0361}"/>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5F9E815F-9657-1A68-46A6-FC36F38699AF}"/>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E4AE0691-F9CE-167B-EDE6-7D1C0220FCC8}"/>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08ED6D95-313D-2F3F-B30F-CF23154A92DC}"/>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35F77E8E-85F1-35A7-4310-C4349238AF42}"/>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B8F8ECD3-CC2E-F2B0-6390-343C6F91EEE9}"/>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9" name="TextBox 9">
            <a:extLst>
              <a:ext uri="{FF2B5EF4-FFF2-40B4-BE49-F238E27FC236}">
                <a16:creationId xmlns:a16="http://schemas.microsoft.com/office/drawing/2014/main" id="{BCB6A69D-4155-8561-8BD6-9083D658E701}"/>
              </a:ext>
            </a:extLst>
          </p:cNvPr>
          <p:cNvSpPr txBox="1"/>
          <p:nvPr/>
        </p:nvSpPr>
        <p:spPr>
          <a:xfrm>
            <a:off x="1104305" y="93970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sp>
        <p:nvSpPr>
          <p:cNvPr id="11" name="TextBox 11">
            <a:extLst>
              <a:ext uri="{FF2B5EF4-FFF2-40B4-BE49-F238E27FC236}">
                <a16:creationId xmlns:a16="http://schemas.microsoft.com/office/drawing/2014/main" id="{A2AD4077-425F-CA97-9110-6F4375D85ABD}"/>
              </a:ext>
            </a:extLst>
          </p:cNvPr>
          <p:cNvSpPr txBox="1"/>
          <p:nvPr/>
        </p:nvSpPr>
        <p:spPr>
          <a:xfrm>
            <a:off x="1028700" y="1236622"/>
            <a:ext cx="7277100" cy="832023"/>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Framework – </a:t>
            </a:r>
            <a:r>
              <a:rPr lang="en-US" sz="5000" b="1" dirty="0" err="1">
                <a:solidFill>
                  <a:srgbClr val="000000"/>
                </a:solidFill>
                <a:latin typeface="Outfit Bold"/>
                <a:ea typeface="Outfit Bold"/>
                <a:cs typeface="Outfit Bold"/>
                <a:sym typeface="Outfit Bold"/>
              </a:rPr>
              <a:t>LangChain</a:t>
            </a:r>
            <a:endParaRPr lang="en-US" sz="5000" b="1" dirty="0">
              <a:solidFill>
                <a:srgbClr val="000000"/>
              </a:solidFill>
              <a:latin typeface="Outfit Bold"/>
              <a:ea typeface="Outfit Bold"/>
              <a:cs typeface="Outfit Bold"/>
              <a:sym typeface="Outfit Bold"/>
            </a:endParaRPr>
          </a:p>
        </p:txBody>
      </p:sp>
      <p:sp>
        <p:nvSpPr>
          <p:cNvPr id="12" name="TextBox 12">
            <a:extLst>
              <a:ext uri="{FF2B5EF4-FFF2-40B4-BE49-F238E27FC236}">
                <a16:creationId xmlns:a16="http://schemas.microsoft.com/office/drawing/2014/main" id="{3AA19078-EEA8-3FCF-82C8-FB45045DE707}"/>
              </a:ext>
            </a:extLst>
          </p:cNvPr>
          <p:cNvSpPr txBox="1"/>
          <p:nvPr/>
        </p:nvSpPr>
        <p:spPr>
          <a:xfrm>
            <a:off x="1028700" y="2714466"/>
            <a:ext cx="11336978" cy="5635453"/>
          </a:xfrm>
          <a:prstGeom prst="rect">
            <a:avLst/>
          </a:prstGeom>
        </p:spPr>
        <p:txBody>
          <a:bodyPr lIns="0" tIns="0" rIns="0" bIns="0" rtlCol="0" anchor="t">
            <a:spAutoFit/>
          </a:bodyPr>
          <a:lstStyle/>
          <a:p>
            <a:pPr algn="l">
              <a:lnSpc>
                <a:spcPts val="3359"/>
              </a:lnSpc>
            </a:pPr>
            <a:endParaRPr lang="en-US" sz="2400" b="1" dirty="0">
              <a:solidFill>
                <a:srgbClr val="000000"/>
              </a:solidFill>
              <a:latin typeface="Outfit Bold"/>
              <a:ea typeface="Outfit Bold"/>
              <a:cs typeface="Outfit Bold"/>
              <a:sym typeface="Outfit Bold"/>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Tool-calling and planning</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err="1">
                <a:solidFill>
                  <a:srgbClr val="000000"/>
                </a:solidFill>
                <a:latin typeface="Outfit"/>
                <a:ea typeface="Outfit"/>
                <a:cs typeface="Outfit"/>
                <a:sym typeface="Outfit"/>
              </a:rPr>
              <a:t>ReAct</a:t>
            </a:r>
            <a:r>
              <a:rPr lang="en-US" sz="2400" dirty="0">
                <a:solidFill>
                  <a:srgbClr val="000000"/>
                </a:solidFill>
                <a:latin typeface="Outfit"/>
                <a:ea typeface="Outfit"/>
                <a:cs typeface="Outfit"/>
                <a:sym typeface="Outfit"/>
              </a:rPr>
              <a:t> and planner-executor loops</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Agent types: </a:t>
            </a:r>
            <a:r>
              <a:rPr lang="en-US" sz="2400" dirty="0" err="1">
                <a:solidFill>
                  <a:srgbClr val="000000"/>
                </a:solidFill>
                <a:latin typeface="Outfit"/>
                <a:ea typeface="Outfit"/>
                <a:cs typeface="Outfit"/>
                <a:sym typeface="Outfit"/>
              </a:rPr>
              <a:t>OpenAIFunctionAgent</a:t>
            </a:r>
            <a:r>
              <a:rPr lang="en-US" sz="2400" dirty="0">
                <a:solidFill>
                  <a:srgbClr val="000000"/>
                </a:solidFill>
                <a:latin typeface="Outfit"/>
                <a:ea typeface="Outfit"/>
                <a:cs typeface="Outfit"/>
                <a:sym typeface="Outfit"/>
              </a:rPr>
              <a:t>, </a:t>
            </a:r>
            <a:r>
              <a:rPr lang="en-US" sz="2400" dirty="0" err="1">
                <a:solidFill>
                  <a:srgbClr val="000000"/>
                </a:solidFill>
                <a:latin typeface="Outfit"/>
                <a:ea typeface="Outfit"/>
                <a:cs typeface="Outfit"/>
                <a:sym typeface="Outfit"/>
              </a:rPr>
              <a:t>MultiActionAgent</a:t>
            </a: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Tools: APIs, databases, custom functions</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algn="l">
              <a:lnSpc>
                <a:spcPts val="3359"/>
              </a:lnSpc>
            </a:pPr>
            <a:endParaRPr lang="en-US" sz="2400" dirty="0">
              <a:solidFill>
                <a:srgbClr val="000000"/>
              </a:solidFill>
              <a:latin typeface="Outfit"/>
              <a:ea typeface="Outfit"/>
              <a:cs typeface="Outfit"/>
              <a:sym typeface="Outfit"/>
            </a:endParaRPr>
          </a:p>
        </p:txBody>
      </p:sp>
    </p:spTree>
    <p:extLst>
      <p:ext uri="{BB962C8B-B14F-4D97-AF65-F5344CB8AC3E}">
        <p14:creationId xmlns:p14="http://schemas.microsoft.com/office/powerpoint/2010/main" val="3079944921"/>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297A3-24A8-9207-E423-D6A66A12FCFC}"/>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29BA26E1-ED18-1ECF-675A-809CDC2E51D1}"/>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471F9A39-3B03-A21B-54DE-BFDCD5EDC8CD}"/>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F820B8E8-2735-2F0F-BDBA-AB05B7F767CD}"/>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263342E7-13DD-6E15-4C96-9705E5BC2746}"/>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77781353-D1B9-73BE-D465-C37EBADD4566}"/>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E827F040-926B-5B55-87CD-4665A6AAFF6B}"/>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6EDEC575-E93A-2ED8-B97A-6F2CB8C8CBE0}"/>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9" name="TextBox 9">
            <a:extLst>
              <a:ext uri="{FF2B5EF4-FFF2-40B4-BE49-F238E27FC236}">
                <a16:creationId xmlns:a16="http://schemas.microsoft.com/office/drawing/2014/main" id="{BADEEC0A-3DC6-C08C-6674-DE90CC33FA94}"/>
              </a:ext>
            </a:extLst>
          </p:cNvPr>
          <p:cNvSpPr txBox="1"/>
          <p:nvPr/>
        </p:nvSpPr>
        <p:spPr>
          <a:xfrm>
            <a:off x="1104305" y="93970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sp>
        <p:nvSpPr>
          <p:cNvPr id="11" name="TextBox 11">
            <a:extLst>
              <a:ext uri="{FF2B5EF4-FFF2-40B4-BE49-F238E27FC236}">
                <a16:creationId xmlns:a16="http://schemas.microsoft.com/office/drawing/2014/main" id="{E8E655DC-5AE7-4690-D193-8D1B90048FA8}"/>
              </a:ext>
            </a:extLst>
          </p:cNvPr>
          <p:cNvSpPr txBox="1"/>
          <p:nvPr/>
        </p:nvSpPr>
        <p:spPr>
          <a:xfrm>
            <a:off x="1028700" y="1236622"/>
            <a:ext cx="6362700" cy="832023"/>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Framework – </a:t>
            </a:r>
            <a:r>
              <a:rPr lang="en-US" sz="5000" b="1" dirty="0" err="1">
                <a:solidFill>
                  <a:srgbClr val="000000"/>
                </a:solidFill>
                <a:latin typeface="Outfit Bold"/>
                <a:ea typeface="Outfit Bold"/>
                <a:cs typeface="Outfit Bold"/>
                <a:sym typeface="Outfit Bold"/>
              </a:rPr>
              <a:t>CrewAI</a:t>
            </a:r>
            <a:endParaRPr lang="en-US" sz="5000" b="1" dirty="0">
              <a:solidFill>
                <a:srgbClr val="000000"/>
              </a:solidFill>
              <a:latin typeface="Outfit Bold"/>
              <a:ea typeface="Outfit Bold"/>
              <a:cs typeface="Outfit Bold"/>
              <a:sym typeface="Outfit Bold"/>
            </a:endParaRPr>
          </a:p>
        </p:txBody>
      </p:sp>
      <p:sp>
        <p:nvSpPr>
          <p:cNvPr id="12" name="TextBox 12">
            <a:extLst>
              <a:ext uri="{FF2B5EF4-FFF2-40B4-BE49-F238E27FC236}">
                <a16:creationId xmlns:a16="http://schemas.microsoft.com/office/drawing/2014/main" id="{175754F0-F997-9B85-202C-A666D0257D94}"/>
              </a:ext>
            </a:extLst>
          </p:cNvPr>
          <p:cNvSpPr txBox="1"/>
          <p:nvPr/>
        </p:nvSpPr>
        <p:spPr>
          <a:xfrm>
            <a:off x="1028700" y="2714466"/>
            <a:ext cx="11336978" cy="6071470"/>
          </a:xfrm>
          <a:prstGeom prst="rect">
            <a:avLst/>
          </a:prstGeom>
        </p:spPr>
        <p:txBody>
          <a:bodyPr lIns="0" tIns="0" rIns="0" bIns="0" rtlCol="0" anchor="t">
            <a:spAutoFit/>
          </a:bodyPr>
          <a:lstStyle/>
          <a:p>
            <a:pPr algn="l">
              <a:lnSpc>
                <a:spcPts val="3359"/>
              </a:lnSpc>
            </a:pPr>
            <a:endParaRPr lang="en-US" sz="2400" b="1" dirty="0">
              <a:solidFill>
                <a:srgbClr val="000000"/>
              </a:solidFill>
              <a:latin typeface="Outfit Bold"/>
              <a:ea typeface="Outfit Bold"/>
              <a:cs typeface="Outfit Bold"/>
              <a:sym typeface="Outfit Bold"/>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Role-driven team structure</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Think: team of experts working in sequence</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Emphasizes specialization and memory</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Each agent has a persona and task</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algn="l">
              <a:lnSpc>
                <a:spcPts val="3359"/>
              </a:lnSpc>
            </a:pPr>
            <a:endParaRPr lang="en-US" sz="2400" dirty="0">
              <a:solidFill>
                <a:srgbClr val="000000"/>
              </a:solidFill>
              <a:latin typeface="Outfit"/>
              <a:ea typeface="Outfit"/>
              <a:cs typeface="Outfit"/>
              <a:sym typeface="Outfit"/>
            </a:endParaRPr>
          </a:p>
        </p:txBody>
      </p:sp>
    </p:spTree>
    <p:extLst>
      <p:ext uri="{BB962C8B-B14F-4D97-AF65-F5344CB8AC3E}">
        <p14:creationId xmlns:p14="http://schemas.microsoft.com/office/powerpoint/2010/main" val="128073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50114-3354-788D-EEB4-AD82C1E75DA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59E0D2E9-22D7-AF6F-52AB-885ADF75FC09}"/>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11970CD8-C4C7-BBF3-51A8-C30CCD772A15}"/>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01F9935B-B4DE-D2B2-7E2D-1D21518E0AD5}"/>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F05A3C3A-C3B6-8B8F-8769-FE466877F510}"/>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448A50D2-9C54-09FD-6F6E-36DCDD47F18C}"/>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9713DC9B-2C51-CD86-B1B1-7C2729A36278}"/>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9CEFD985-A161-3A24-850C-E772679122AB}"/>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9" name="TextBox 9">
            <a:extLst>
              <a:ext uri="{FF2B5EF4-FFF2-40B4-BE49-F238E27FC236}">
                <a16:creationId xmlns:a16="http://schemas.microsoft.com/office/drawing/2014/main" id="{E806E1ED-26AA-F6A3-CD0C-CF7BEE83045C}"/>
              </a:ext>
            </a:extLst>
          </p:cNvPr>
          <p:cNvSpPr txBox="1"/>
          <p:nvPr/>
        </p:nvSpPr>
        <p:spPr>
          <a:xfrm>
            <a:off x="1104305" y="93970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sp>
        <p:nvSpPr>
          <p:cNvPr id="11" name="TextBox 11">
            <a:extLst>
              <a:ext uri="{FF2B5EF4-FFF2-40B4-BE49-F238E27FC236}">
                <a16:creationId xmlns:a16="http://schemas.microsoft.com/office/drawing/2014/main" id="{A907E1CA-D90B-48E2-1CAC-BB77E424567F}"/>
              </a:ext>
            </a:extLst>
          </p:cNvPr>
          <p:cNvSpPr txBox="1"/>
          <p:nvPr/>
        </p:nvSpPr>
        <p:spPr>
          <a:xfrm>
            <a:off x="1028700" y="1236622"/>
            <a:ext cx="9791700" cy="1729704"/>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Use Case – Document Q&amp;A Agent</a:t>
            </a:r>
            <a:br>
              <a:rPr lang="en-US" sz="5000" b="1" dirty="0">
                <a:solidFill>
                  <a:srgbClr val="000000"/>
                </a:solidFill>
                <a:latin typeface="Outfit Bold"/>
                <a:ea typeface="Outfit Bold"/>
                <a:cs typeface="Outfit Bold"/>
                <a:sym typeface="Outfit Bold"/>
              </a:rPr>
            </a:br>
            <a:endParaRPr lang="en-US" sz="5000" b="1" dirty="0">
              <a:solidFill>
                <a:srgbClr val="000000"/>
              </a:solidFill>
              <a:latin typeface="Outfit Bold"/>
              <a:ea typeface="Outfit Bold"/>
              <a:cs typeface="Outfit Bold"/>
              <a:sym typeface="Outfit Bold"/>
            </a:endParaRPr>
          </a:p>
        </p:txBody>
      </p:sp>
      <p:sp>
        <p:nvSpPr>
          <p:cNvPr id="12" name="TextBox 12">
            <a:extLst>
              <a:ext uri="{FF2B5EF4-FFF2-40B4-BE49-F238E27FC236}">
                <a16:creationId xmlns:a16="http://schemas.microsoft.com/office/drawing/2014/main" id="{8ECB1CC2-34F8-9E6E-FCF9-98689CBBAE1D}"/>
              </a:ext>
            </a:extLst>
          </p:cNvPr>
          <p:cNvSpPr txBox="1"/>
          <p:nvPr/>
        </p:nvSpPr>
        <p:spPr>
          <a:xfrm>
            <a:off x="1028700" y="2714466"/>
            <a:ext cx="16725900" cy="6507487"/>
          </a:xfrm>
          <a:prstGeom prst="rect">
            <a:avLst/>
          </a:prstGeom>
        </p:spPr>
        <p:txBody>
          <a:bodyPr wrap="square" lIns="0" tIns="0" rIns="0" bIns="0" rtlCol="0" anchor="t">
            <a:spAutoFit/>
          </a:bodyPr>
          <a:lstStyle/>
          <a:p>
            <a:pPr algn="l">
              <a:lnSpc>
                <a:spcPts val="3359"/>
              </a:lnSpc>
            </a:pPr>
            <a:endParaRPr lang="en-US" sz="2400" b="1" dirty="0">
              <a:solidFill>
                <a:srgbClr val="000000"/>
              </a:solidFill>
              <a:latin typeface="Outfit Bold"/>
              <a:ea typeface="Outfit Bold"/>
              <a:cs typeface="Outfit Bold"/>
              <a:sym typeface="Outfit Bold"/>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Agents:</a:t>
            </a:r>
            <a:r>
              <a:rPr lang="en-US" sz="2400" dirty="0">
                <a:solidFill>
                  <a:srgbClr val="000000"/>
                </a:solidFill>
                <a:latin typeface="Outfit"/>
                <a:ea typeface="Outfit"/>
                <a:cs typeface="Outfit"/>
                <a:sym typeface="Outfit"/>
              </a:rPr>
              <a:t> Document Extractor, Case Validator, Compliance Watcher</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Tools: </a:t>
            </a:r>
            <a:r>
              <a:rPr lang="en-US" sz="2400" dirty="0">
                <a:solidFill>
                  <a:srgbClr val="000000"/>
                </a:solidFill>
                <a:latin typeface="Outfit"/>
                <a:ea typeface="Outfit"/>
                <a:cs typeface="Outfit"/>
                <a:sym typeface="Outfit"/>
              </a:rPr>
              <a:t>OCR (for PDFs), Vector Database (Pinecone/</a:t>
            </a:r>
            <a:r>
              <a:rPr lang="en-US" sz="2400" dirty="0" err="1">
                <a:solidFill>
                  <a:srgbClr val="000000"/>
                </a:solidFill>
                <a:latin typeface="Outfit"/>
                <a:ea typeface="Outfit"/>
                <a:cs typeface="Outfit"/>
                <a:sym typeface="Outfit"/>
              </a:rPr>
              <a:t>ChromaDB</a:t>
            </a:r>
            <a:r>
              <a:rPr lang="en-US" sz="2400" dirty="0">
                <a:solidFill>
                  <a:srgbClr val="000000"/>
                </a:solidFill>
                <a:latin typeface="Outfit"/>
                <a:ea typeface="Outfit"/>
                <a:cs typeface="Outfit"/>
                <a:sym typeface="Outfit"/>
              </a:rPr>
              <a:t>), Public Data API, </a:t>
            </a:r>
            <a:r>
              <a:rPr lang="en-US" sz="2400" dirty="0" err="1">
                <a:solidFill>
                  <a:srgbClr val="000000"/>
                </a:solidFill>
                <a:latin typeface="Outfit"/>
                <a:ea typeface="Outfit"/>
                <a:cs typeface="Outfit"/>
                <a:sym typeface="Outfit"/>
              </a:rPr>
              <a:t>CrewAI</a:t>
            </a:r>
            <a:r>
              <a:rPr lang="en-US" sz="2400" dirty="0">
                <a:solidFill>
                  <a:srgbClr val="000000"/>
                </a:solidFill>
                <a:latin typeface="Outfit"/>
                <a:ea typeface="Outfit"/>
                <a:cs typeface="Outfit"/>
                <a:sym typeface="Outfit"/>
              </a:rPr>
              <a:t>, </a:t>
            </a:r>
            <a:r>
              <a:rPr lang="en-US" sz="2400" dirty="0" err="1">
                <a:solidFill>
                  <a:srgbClr val="000000"/>
                </a:solidFill>
                <a:latin typeface="Outfit"/>
                <a:ea typeface="Outfit"/>
                <a:cs typeface="Outfit"/>
                <a:sym typeface="Outfit"/>
              </a:rPr>
              <a:t>LangGraph</a:t>
            </a:r>
            <a:r>
              <a:rPr lang="en-US" sz="2400" dirty="0">
                <a:solidFill>
                  <a:srgbClr val="000000"/>
                </a:solidFill>
                <a:latin typeface="Outfit"/>
                <a:ea typeface="Outfit"/>
                <a:cs typeface="Outfit"/>
                <a:sym typeface="Outfit"/>
              </a:rPr>
              <a:t>, Rule Engines</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Outcome:</a:t>
            </a:r>
            <a:r>
              <a:rPr lang="en-US" sz="2400" dirty="0">
                <a:solidFill>
                  <a:srgbClr val="000000"/>
                </a:solidFill>
                <a:latin typeface="Outfit"/>
                <a:ea typeface="Outfit"/>
                <a:cs typeface="Outfit"/>
                <a:sym typeface="Outfit"/>
              </a:rPr>
              <a:t> Improved throughput and transparency</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Frameworks:</a:t>
            </a:r>
            <a:r>
              <a:rPr lang="en-US" sz="2400" dirty="0">
                <a:solidFill>
                  <a:srgbClr val="000000"/>
                </a:solidFill>
                <a:latin typeface="Outfit"/>
                <a:ea typeface="Outfit"/>
                <a:cs typeface="Outfit"/>
                <a:sym typeface="Outfit"/>
              </a:rPr>
              <a:t> </a:t>
            </a:r>
            <a:r>
              <a:rPr lang="en-US" sz="2400" dirty="0" err="1">
                <a:solidFill>
                  <a:srgbClr val="000000"/>
                </a:solidFill>
                <a:latin typeface="Outfit"/>
                <a:ea typeface="Outfit"/>
                <a:cs typeface="Outfit"/>
                <a:sym typeface="Outfit"/>
              </a:rPr>
              <a:t>LangChain</a:t>
            </a:r>
            <a:r>
              <a:rPr lang="en-US" sz="2400" dirty="0">
                <a:solidFill>
                  <a:srgbClr val="000000"/>
                </a:solidFill>
                <a:latin typeface="Outfit"/>
                <a:ea typeface="Outfit"/>
                <a:cs typeface="Outfit"/>
                <a:sym typeface="Outfit"/>
              </a:rPr>
              <a:t> + </a:t>
            </a:r>
            <a:r>
              <a:rPr lang="en-US" sz="2400" dirty="0" err="1">
                <a:solidFill>
                  <a:srgbClr val="000000"/>
                </a:solidFill>
                <a:latin typeface="Outfit"/>
                <a:ea typeface="Outfit"/>
                <a:cs typeface="Outfit"/>
                <a:sym typeface="Outfit"/>
              </a:rPr>
              <a:t>LangGraph</a:t>
            </a: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algn="l">
              <a:lnSpc>
                <a:spcPts val="3359"/>
              </a:lnSpc>
            </a:pPr>
            <a:endParaRPr lang="en-US" sz="2400" dirty="0">
              <a:solidFill>
                <a:srgbClr val="000000"/>
              </a:solidFill>
              <a:latin typeface="Outfit"/>
              <a:ea typeface="Outfit"/>
              <a:cs typeface="Outfit"/>
              <a:sym typeface="Outfit"/>
            </a:endParaRPr>
          </a:p>
        </p:txBody>
      </p:sp>
    </p:spTree>
    <p:extLst>
      <p:ext uri="{BB962C8B-B14F-4D97-AF65-F5344CB8AC3E}">
        <p14:creationId xmlns:p14="http://schemas.microsoft.com/office/powerpoint/2010/main" val="2215232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B3B3B-F63C-8E3A-818A-61FFE6C9C74D}"/>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2228630F-068E-EB07-32C8-E8E0374F0C0E}"/>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50447D27-43D0-0B28-95CD-29EBB62DDC23}"/>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B624A581-AB81-D71F-791B-B98076BD34C6}"/>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F1A767E5-11D9-9EFF-CF39-572A55772A13}"/>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278FE9B4-8A07-883C-250C-B839FE91F343}"/>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EF062816-B7D0-1C56-247C-40D42B527DA5}"/>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FB41A385-1E0B-0EB7-1654-6A74C402CEC9}"/>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9" name="TextBox 9">
            <a:extLst>
              <a:ext uri="{FF2B5EF4-FFF2-40B4-BE49-F238E27FC236}">
                <a16:creationId xmlns:a16="http://schemas.microsoft.com/office/drawing/2014/main" id="{48D2C124-6BFD-7B15-CFD7-220EFC7E1DC4}"/>
              </a:ext>
            </a:extLst>
          </p:cNvPr>
          <p:cNvSpPr txBox="1"/>
          <p:nvPr/>
        </p:nvSpPr>
        <p:spPr>
          <a:xfrm>
            <a:off x="1104305" y="93970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sp>
        <p:nvSpPr>
          <p:cNvPr id="11" name="TextBox 11">
            <a:extLst>
              <a:ext uri="{FF2B5EF4-FFF2-40B4-BE49-F238E27FC236}">
                <a16:creationId xmlns:a16="http://schemas.microsoft.com/office/drawing/2014/main" id="{0E97223B-CFC0-7638-62EF-9C2760EAAC1E}"/>
              </a:ext>
            </a:extLst>
          </p:cNvPr>
          <p:cNvSpPr txBox="1"/>
          <p:nvPr/>
        </p:nvSpPr>
        <p:spPr>
          <a:xfrm>
            <a:off x="1028700" y="1236622"/>
            <a:ext cx="10934700" cy="832023"/>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Use Case – Code Workflow Assistant</a:t>
            </a:r>
          </a:p>
        </p:txBody>
      </p:sp>
      <p:sp>
        <p:nvSpPr>
          <p:cNvPr id="12" name="TextBox 12">
            <a:extLst>
              <a:ext uri="{FF2B5EF4-FFF2-40B4-BE49-F238E27FC236}">
                <a16:creationId xmlns:a16="http://schemas.microsoft.com/office/drawing/2014/main" id="{6CAA5C61-CC46-DBD0-2B1E-A28E3C69AE57}"/>
              </a:ext>
            </a:extLst>
          </p:cNvPr>
          <p:cNvSpPr txBox="1"/>
          <p:nvPr/>
        </p:nvSpPr>
        <p:spPr>
          <a:xfrm>
            <a:off x="1028700" y="2714466"/>
            <a:ext cx="16725900" cy="6943504"/>
          </a:xfrm>
          <a:prstGeom prst="rect">
            <a:avLst/>
          </a:prstGeom>
        </p:spPr>
        <p:txBody>
          <a:bodyPr wrap="square" lIns="0" tIns="0" rIns="0" bIns="0" rtlCol="0" anchor="t">
            <a:spAutoFit/>
          </a:bodyPr>
          <a:lstStyle/>
          <a:p>
            <a:pPr algn="l">
              <a:lnSpc>
                <a:spcPts val="3359"/>
              </a:lnSpc>
            </a:pPr>
            <a:endParaRPr lang="en-US" sz="2400" b="1" dirty="0">
              <a:solidFill>
                <a:srgbClr val="000000"/>
              </a:solidFill>
              <a:latin typeface="Outfit Bold"/>
              <a:ea typeface="Outfit Bold"/>
              <a:cs typeface="Outfit Bold"/>
              <a:sym typeface="Outfit Bold"/>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Agents:</a:t>
            </a:r>
            <a:r>
              <a:rPr lang="en-US" sz="2400" dirty="0">
                <a:solidFill>
                  <a:srgbClr val="000000"/>
                </a:solidFill>
                <a:latin typeface="Outfit"/>
                <a:ea typeface="Outfit"/>
                <a:cs typeface="Outfit"/>
                <a:sym typeface="Outfit"/>
              </a:rPr>
              <a:t> Code Reviewer, Test Generator, CI/CD Runner</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Tools:</a:t>
            </a:r>
            <a:r>
              <a:rPr lang="en-US" sz="2400" dirty="0">
                <a:solidFill>
                  <a:srgbClr val="000000"/>
                </a:solidFill>
                <a:latin typeface="Outfit"/>
                <a:ea typeface="Outfit"/>
                <a:cs typeface="Outfit"/>
                <a:sym typeface="Outfit"/>
              </a:rPr>
              <a:t> GitHub APIs, Linter, Code Formatter, </a:t>
            </a:r>
            <a:r>
              <a:rPr lang="en-US" sz="2400" dirty="0" err="1">
                <a:solidFill>
                  <a:srgbClr val="000000"/>
                </a:solidFill>
                <a:latin typeface="Outfit"/>
                <a:ea typeface="Outfit"/>
                <a:cs typeface="Outfit"/>
                <a:sym typeface="Outfit"/>
              </a:rPr>
              <a:t>CrewAI</a:t>
            </a:r>
            <a:r>
              <a:rPr lang="en-US" sz="2400" dirty="0">
                <a:solidFill>
                  <a:srgbClr val="000000"/>
                </a:solidFill>
                <a:latin typeface="Outfit"/>
                <a:ea typeface="Outfit"/>
                <a:cs typeface="Outfit"/>
                <a:sym typeface="Outfit"/>
              </a:rPr>
              <a:t>, </a:t>
            </a:r>
            <a:r>
              <a:rPr lang="en-US" sz="2400" dirty="0" err="1">
                <a:solidFill>
                  <a:srgbClr val="000000"/>
                </a:solidFill>
                <a:latin typeface="Outfit"/>
                <a:ea typeface="Outfit"/>
                <a:cs typeface="Outfit"/>
                <a:sym typeface="Outfit"/>
              </a:rPr>
              <a:t>LangGraph</a:t>
            </a: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Outcome:</a:t>
            </a:r>
            <a:r>
              <a:rPr lang="en-US" sz="2400" dirty="0">
                <a:solidFill>
                  <a:srgbClr val="000000"/>
                </a:solidFill>
                <a:latin typeface="Outfit"/>
                <a:ea typeface="Outfit"/>
                <a:cs typeface="Outfit"/>
                <a:sym typeface="Outfit"/>
              </a:rPr>
              <a:t> 50% faster PR cycles</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Used in CI/CD pipelines</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algn="l">
              <a:lnSpc>
                <a:spcPts val="3359"/>
              </a:lnSpc>
            </a:pPr>
            <a:endParaRPr lang="en-US" sz="2400" dirty="0">
              <a:solidFill>
                <a:srgbClr val="000000"/>
              </a:solidFill>
              <a:latin typeface="Outfit"/>
              <a:ea typeface="Outfit"/>
              <a:cs typeface="Outfit"/>
              <a:sym typeface="Outfit"/>
            </a:endParaRPr>
          </a:p>
        </p:txBody>
      </p:sp>
    </p:spTree>
    <p:extLst>
      <p:ext uri="{BB962C8B-B14F-4D97-AF65-F5344CB8AC3E}">
        <p14:creationId xmlns:p14="http://schemas.microsoft.com/office/powerpoint/2010/main" val="946587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3906F-BE23-78D7-C61E-70B185A40B8A}"/>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862F0E31-0EBE-4EAC-3714-63D4BB64354C}"/>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DD2C0381-EDC6-7A80-6256-03C9C7C7C36F}"/>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A59990DA-2E1C-C0F7-81DA-63112DD611E2}"/>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C171D6CD-5A1B-1955-405F-D512A31E5334}"/>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237F9BA6-1E5F-296F-008C-76E6D5CD9FD4}"/>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6D75C8DF-8A76-9463-9249-BD2B42C739B2}"/>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7B24DDF7-9418-08B8-D106-4163FE2E1F0B}"/>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9" name="TextBox 9">
            <a:extLst>
              <a:ext uri="{FF2B5EF4-FFF2-40B4-BE49-F238E27FC236}">
                <a16:creationId xmlns:a16="http://schemas.microsoft.com/office/drawing/2014/main" id="{1D78204B-10CE-EA6F-6F20-1686347ED0D6}"/>
              </a:ext>
            </a:extLst>
          </p:cNvPr>
          <p:cNvSpPr txBox="1"/>
          <p:nvPr/>
        </p:nvSpPr>
        <p:spPr>
          <a:xfrm>
            <a:off x="1104305" y="93970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sp>
        <p:nvSpPr>
          <p:cNvPr id="11" name="TextBox 11">
            <a:extLst>
              <a:ext uri="{FF2B5EF4-FFF2-40B4-BE49-F238E27FC236}">
                <a16:creationId xmlns:a16="http://schemas.microsoft.com/office/drawing/2014/main" id="{08C472B2-268A-92C1-4443-A67879C2B271}"/>
              </a:ext>
            </a:extLst>
          </p:cNvPr>
          <p:cNvSpPr txBox="1"/>
          <p:nvPr/>
        </p:nvSpPr>
        <p:spPr>
          <a:xfrm>
            <a:off x="1028700" y="1236622"/>
            <a:ext cx="11849100" cy="1729704"/>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Use Case – Human-in-the-Loop Support</a:t>
            </a:r>
            <a:br>
              <a:rPr lang="en-US" sz="5000" b="1" dirty="0">
                <a:solidFill>
                  <a:srgbClr val="000000"/>
                </a:solidFill>
                <a:latin typeface="Outfit Bold"/>
                <a:ea typeface="Outfit Bold"/>
                <a:cs typeface="Outfit Bold"/>
                <a:sym typeface="Outfit Bold"/>
              </a:rPr>
            </a:br>
            <a:endParaRPr lang="en-US" sz="5000" b="1" dirty="0">
              <a:solidFill>
                <a:srgbClr val="000000"/>
              </a:solidFill>
              <a:latin typeface="Outfit Bold"/>
              <a:ea typeface="Outfit Bold"/>
              <a:cs typeface="Outfit Bold"/>
              <a:sym typeface="Outfit Bold"/>
            </a:endParaRPr>
          </a:p>
        </p:txBody>
      </p:sp>
      <p:sp>
        <p:nvSpPr>
          <p:cNvPr id="12" name="TextBox 12">
            <a:extLst>
              <a:ext uri="{FF2B5EF4-FFF2-40B4-BE49-F238E27FC236}">
                <a16:creationId xmlns:a16="http://schemas.microsoft.com/office/drawing/2014/main" id="{4F5EA475-99DA-0544-A5EF-9A0D8CBBFFE4}"/>
              </a:ext>
            </a:extLst>
          </p:cNvPr>
          <p:cNvSpPr txBox="1"/>
          <p:nvPr/>
        </p:nvSpPr>
        <p:spPr>
          <a:xfrm>
            <a:off x="1028700" y="2714466"/>
            <a:ext cx="16725900" cy="6507487"/>
          </a:xfrm>
          <a:prstGeom prst="rect">
            <a:avLst/>
          </a:prstGeom>
        </p:spPr>
        <p:txBody>
          <a:bodyPr wrap="square" lIns="0" tIns="0" rIns="0" bIns="0" rtlCol="0" anchor="t">
            <a:spAutoFit/>
          </a:bodyPr>
          <a:lstStyle/>
          <a:p>
            <a:pPr algn="l">
              <a:lnSpc>
                <a:spcPts val="3359"/>
              </a:lnSpc>
            </a:pPr>
            <a:endParaRPr lang="en-US" sz="2400" b="1" dirty="0">
              <a:solidFill>
                <a:srgbClr val="000000"/>
              </a:solidFill>
              <a:latin typeface="Outfit Bold"/>
              <a:ea typeface="Outfit Bold"/>
              <a:cs typeface="Outfit Bold"/>
              <a:sym typeface="Outfit Bold"/>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Workflow: </a:t>
            </a:r>
            <a:r>
              <a:rPr lang="en-US" sz="2400" dirty="0">
                <a:solidFill>
                  <a:srgbClr val="000000"/>
                </a:solidFill>
                <a:latin typeface="Outfit"/>
                <a:ea typeface="Outfit"/>
                <a:cs typeface="Outfit"/>
                <a:sym typeface="Outfit"/>
              </a:rPr>
              <a:t>Agent proposes → Human approves</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Adds reliability and compliance</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Ideal for government, finance, healthcare</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algn="l">
              <a:lnSpc>
                <a:spcPts val="3359"/>
              </a:lnSpc>
            </a:pPr>
            <a:endParaRPr lang="en-US" sz="2400" dirty="0">
              <a:solidFill>
                <a:srgbClr val="000000"/>
              </a:solidFill>
              <a:latin typeface="Outfit"/>
              <a:ea typeface="Outfit"/>
              <a:cs typeface="Outfit"/>
              <a:sym typeface="Outfit"/>
            </a:endParaRPr>
          </a:p>
        </p:txBody>
      </p:sp>
    </p:spTree>
    <p:extLst>
      <p:ext uri="{BB962C8B-B14F-4D97-AF65-F5344CB8AC3E}">
        <p14:creationId xmlns:p14="http://schemas.microsoft.com/office/powerpoint/2010/main" val="2310411811"/>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C066A-8292-907C-C763-3460829D2AD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94854B2-F929-F325-FA75-699E531D9BEB}"/>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7F7561DD-23DB-675E-6760-4DF9398E0E74}"/>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4" name="TextBox 4">
            <a:extLst>
              <a:ext uri="{FF2B5EF4-FFF2-40B4-BE49-F238E27FC236}">
                <a16:creationId xmlns:a16="http://schemas.microsoft.com/office/drawing/2014/main" id="{81FE1B50-CC6E-2577-B271-69B6BE7A8C36}"/>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5" name="TextBox 5">
            <a:extLst>
              <a:ext uri="{FF2B5EF4-FFF2-40B4-BE49-F238E27FC236}">
                <a16:creationId xmlns:a16="http://schemas.microsoft.com/office/drawing/2014/main" id="{EA796B5F-5095-700E-5EE3-529B0EECFE1D}"/>
              </a:ext>
            </a:extLst>
          </p:cNvPr>
          <p:cNvSpPr txBox="1"/>
          <p:nvPr/>
        </p:nvSpPr>
        <p:spPr>
          <a:xfrm>
            <a:off x="1256705" y="95494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grpSp>
        <p:nvGrpSpPr>
          <p:cNvPr id="6" name="Group 6">
            <a:extLst>
              <a:ext uri="{FF2B5EF4-FFF2-40B4-BE49-F238E27FC236}">
                <a16:creationId xmlns:a16="http://schemas.microsoft.com/office/drawing/2014/main" id="{82D725D2-7143-1E4D-5A8C-C0B961AB15E4}"/>
              </a:ext>
            </a:extLst>
          </p:cNvPr>
          <p:cNvGrpSpPr>
            <a:grpSpLocks noChangeAspect="1"/>
          </p:cNvGrpSpPr>
          <p:nvPr/>
        </p:nvGrpSpPr>
        <p:grpSpPr>
          <a:xfrm>
            <a:off x="16331765" y="473688"/>
            <a:ext cx="927535" cy="555012"/>
            <a:chOff x="0" y="0"/>
            <a:chExt cx="1855064" cy="1110031"/>
          </a:xfrm>
        </p:grpSpPr>
        <p:sp>
          <p:nvSpPr>
            <p:cNvPr id="7" name="Freeform 7">
              <a:extLst>
                <a:ext uri="{FF2B5EF4-FFF2-40B4-BE49-F238E27FC236}">
                  <a16:creationId xmlns:a16="http://schemas.microsoft.com/office/drawing/2014/main" id="{726F854D-50B9-4D5E-9866-E83AC53D4E27}"/>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8" name="Freeform 8">
              <a:extLst>
                <a:ext uri="{FF2B5EF4-FFF2-40B4-BE49-F238E27FC236}">
                  <a16:creationId xmlns:a16="http://schemas.microsoft.com/office/drawing/2014/main" id="{B01694D0-7BC7-AC4D-D00D-34F8427405DE}"/>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9" name="Freeform 9">
              <a:extLst>
                <a:ext uri="{FF2B5EF4-FFF2-40B4-BE49-F238E27FC236}">
                  <a16:creationId xmlns:a16="http://schemas.microsoft.com/office/drawing/2014/main" id="{190E8440-FE8A-E8E9-8FF5-67B69D9145C2}"/>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29" name="TextBox 29">
            <a:extLst>
              <a:ext uri="{FF2B5EF4-FFF2-40B4-BE49-F238E27FC236}">
                <a16:creationId xmlns:a16="http://schemas.microsoft.com/office/drawing/2014/main" id="{16EBA660-3C6F-03E8-3DA9-670CF2093B2F}"/>
              </a:ext>
            </a:extLst>
          </p:cNvPr>
          <p:cNvSpPr txBox="1"/>
          <p:nvPr/>
        </p:nvSpPr>
        <p:spPr>
          <a:xfrm>
            <a:off x="1028700" y="1461010"/>
            <a:ext cx="9791700" cy="832023"/>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Multi-Agent System Architecture</a:t>
            </a:r>
          </a:p>
        </p:txBody>
      </p:sp>
      <p:sp>
        <p:nvSpPr>
          <p:cNvPr id="13" name="TextBox 12">
            <a:extLst>
              <a:ext uri="{FF2B5EF4-FFF2-40B4-BE49-F238E27FC236}">
                <a16:creationId xmlns:a16="http://schemas.microsoft.com/office/drawing/2014/main" id="{F15FCE1E-EF35-4F86-DC09-2EB14015454A}"/>
              </a:ext>
            </a:extLst>
          </p:cNvPr>
          <p:cNvSpPr txBox="1"/>
          <p:nvPr/>
        </p:nvSpPr>
        <p:spPr>
          <a:xfrm>
            <a:off x="10134600" y="2655290"/>
            <a:ext cx="7092963" cy="3891386"/>
          </a:xfrm>
          <a:prstGeom prst="rect">
            <a:avLst/>
          </a:prstGeom>
        </p:spPr>
        <p:txBody>
          <a:bodyPr wrap="square" lIns="0" tIns="0" rIns="0" bIns="0" rtlCol="0" anchor="t">
            <a:spAutoFit/>
          </a:bodyPr>
          <a:lstStyle/>
          <a:p>
            <a:pPr algn="l">
              <a:lnSpc>
                <a:spcPts val="3359"/>
              </a:lnSpc>
            </a:pPr>
            <a:r>
              <a:rPr lang="en-US" sz="2400" b="1" dirty="0">
                <a:solidFill>
                  <a:srgbClr val="000000"/>
                </a:solidFill>
                <a:latin typeface="Outfit Bold"/>
                <a:ea typeface="Outfit Bold"/>
                <a:cs typeface="Outfit Bold"/>
                <a:sym typeface="Outfit Bold"/>
              </a:rPr>
              <a:t>Tool-Chaining in Practice:</a:t>
            </a:r>
          </a:p>
          <a:p>
            <a:pPr algn="l">
              <a:lnSpc>
                <a:spcPts val="3359"/>
              </a:lnSpc>
            </a:pPr>
            <a:endParaRPr lang="en-US" sz="2400" b="1" dirty="0">
              <a:solidFill>
                <a:srgbClr val="000000"/>
              </a:solidFill>
              <a:latin typeface="Outfit Bold"/>
              <a:ea typeface="Outfit Bold"/>
              <a:cs typeface="Outfit Bold"/>
              <a:sym typeface="Outfit Bold"/>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Sequence of tool calls based on plan</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Requires memory + retry logic</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i="1" dirty="0">
                <a:solidFill>
                  <a:srgbClr val="000000"/>
                </a:solidFill>
                <a:latin typeface="Outfit"/>
                <a:ea typeface="Outfit"/>
                <a:cs typeface="Outfit"/>
                <a:sym typeface="Outfit"/>
              </a:rPr>
              <a:t>Example: Search → Retrieve → Summarize → Email</a:t>
            </a:r>
          </a:p>
          <a:p>
            <a:pPr algn="l">
              <a:lnSpc>
                <a:spcPts val="3359"/>
              </a:lnSpc>
            </a:pPr>
            <a:endParaRPr lang="en-US" sz="2400" dirty="0">
              <a:solidFill>
                <a:srgbClr val="000000"/>
              </a:solidFill>
              <a:latin typeface="Outfit"/>
              <a:ea typeface="Outfit"/>
              <a:cs typeface="Outfit"/>
              <a:sym typeface="Outfit"/>
            </a:endParaRPr>
          </a:p>
        </p:txBody>
      </p:sp>
      <p:pic>
        <p:nvPicPr>
          <p:cNvPr id="10" name="Content Placeholder 6" descr="A screenshot of a phone&#10;&#10;AI-generated content may be incorrect.">
            <a:extLst>
              <a:ext uri="{FF2B5EF4-FFF2-40B4-BE49-F238E27FC236}">
                <a16:creationId xmlns:a16="http://schemas.microsoft.com/office/drawing/2014/main" id="{9B887BF3-2A4B-7CA2-A7A2-74A71EA1A4D3}"/>
              </a:ext>
            </a:extLst>
          </p:cNvPr>
          <p:cNvPicPr>
            <a:picLocks noChangeAspect="1"/>
          </p:cNvPicPr>
          <p:nvPr/>
        </p:nvPicPr>
        <p:blipFill>
          <a:blip r:embed="rId4"/>
          <a:stretch>
            <a:fillRect/>
          </a:stretch>
        </p:blipFill>
        <p:spPr>
          <a:xfrm>
            <a:off x="1256705" y="2397808"/>
            <a:ext cx="5296495" cy="6396066"/>
          </a:xfrm>
          <a:prstGeom prst="rect">
            <a:avLst/>
          </a:prstGeom>
        </p:spPr>
      </p:pic>
    </p:spTree>
    <p:extLst>
      <p:ext uri="{BB962C8B-B14F-4D97-AF65-F5344CB8AC3E}">
        <p14:creationId xmlns:p14="http://schemas.microsoft.com/office/powerpoint/2010/main" val="1438501898"/>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EBD62-8559-0E6E-5655-36B3D6FF841F}"/>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F4A7CF44-05EB-4C13-58E7-BAF26C20329B}"/>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0EC6491C-278F-1913-B36E-FC4C3A31AA81}"/>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BAFFB64B-95F6-98F3-59BC-1E9515952762}"/>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2295E2E4-F294-0302-7E63-B525FCEC3994}"/>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28FD5ECA-9254-3845-006D-EC3E810A9086}"/>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CF922553-927E-1F3A-C5D8-81CE04B57369}"/>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A6371DA2-023E-F4F4-8FDB-AE5DCFBA3357}"/>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9" name="TextBox 9">
            <a:extLst>
              <a:ext uri="{FF2B5EF4-FFF2-40B4-BE49-F238E27FC236}">
                <a16:creationId xmlns:a16="http://schemas.microsoft.com/office/drawing/2014/main" id="{3D48EA11-1BE4-49A0-C2DF-5773D4FA69C6}"/>
              </a:ext>
            </a:extLst>
          </p:cNvPr>
          <p:cNvSpPr txBox="1"/>
          <p:nvPr/>
        </p:nvSpPr>
        <p:spPr>
          <a:xfrm>
            <a:off x="1104305" y="93970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sp>
        <p:nvSpPr>
          <p:cNvPr id="11" name="TextBox 11">
            <a:extLst>
              <a:ext uri="{FF2B5EF4-FFF2-40B4-BE49-F238E27FC236}">
                <a16:creationId xmlns:a16="http://schemas.microsoft.com/office/drawing/2014/main" id="{E4B87367-5F6E-15D2-E6B9-2DAE3391D876}"/>
              </a:ext>
            </a:extLst>
          </p:cNvPr>
          <p:cNvSpPr txBox="1"/>
          <p:nvPr/>
        </p:nvSpPr>
        <p:spPr>
          <a:xfrm>
            <a:off x="1028700" y="1236622"/>
            <a:ext cx="7886700" cy="1729704"/>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Architecting for Reliability</a:t>
            </a:r>
            <a:br>
              <a:rPr lang="en-US" sz="5000" b="1" dirty="0">
                <a:solidFill>
                  <a:srgbClr val="000000"/>
                </a:solidFill>
                <a:latin typeface="Outfit Bold"/>
                <a:ea typeface="Outfit Bold"/>
                <a:cs typeface="Outfit Bold"/>
                <a:sym typeface="Outfit Bold"/>
              </a:rPr>
            </a:br>
            <a:endParaRPr lang="en-US" sz="5000" b="1" dirty="0">
              <a:solidFill>
                <a:srgbClr val="000000"/>
              </a:solidFill>
              <a:latin typeface="Outfit Bold"/>
              <a:ea typeface="Outfit Bold"/>
              <a:cs typeface="Outfit Bold"/>
              <a:sym typeface="Outfit Bold"/>
            </a:endParaRPr>
          </a:p>
        </p:txBody>
      </p:sp>
      <p:sp>
        <p:nvSpPr>
          <p:cNvPr id="12" name="TextBox 12">
            <a:extLst>
              <a:ext uri="{FF2B5EF4-FFF2-40B4-BE49-F238E27FC236}">
                <a16:creationId xmlns:a16="http://schemas.microsoft.com/office/drawing/2014/main" id="{C56FD1A3-BF4D-1CE2-264A-8CCB0D539028}"/>
              </a:ext>
            </a:extLst>
          </p:cNvPr>
          <p:cNvSpPr txBox="1"/>
          <p:nvPr/>
        </p:nvSpPr>
        <p:spPr>
          <a:xfrm>
            <a:off x="1028700" y="2714466"/>
            <a:ext cx="16725900" cy="7815537"/>
          </a:xfrm>
          <a:prstGeom prst="rect">
            <a:avLst/>
          </a:prstGeom>
        </p:spPr>
        <p:txBody>
          <a:bodyPr wrap="square" lIns="0" tIns="0" rIns="0" bIns="0" rtlCol="0" anchor="t">
            <a:spAutoFit/>
          </a:bodyPr>
          <a:lstStyle/>
          <a:p>
            <a:pPr algn="l">
              <a:lnSpc>
                <a:spcPts val="3359"/>
              </a:lnSpc>
            </a:pPr>
            <a:endParaRPr lang="en-US" sz="2400" b="1" dirty="0">
              <a:solidFill>
                <a:srgbClr val="000000"/>
              </a:solidFill>
              <a:latin typeface="Outfit Bold"/>
              <a:ea typeface="Outfit Bold"/>
              <a:cs typeface="Outfit Bold"/>
              <a:sym typeface="Outfit Bold"/>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Plan → Execute → Observe → Retry loop</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Guardrails: </a:t>
            </a:r>
            <a:r>
              <a:rPr lang="en-US" sz="2400" dirty="0">
                <a:solidFill>
                  <a:srgbClr val="000000"/>
                </a:solidFill>
                <a:latin typeface="Outfit"/>
                <a:ea typeface="Outfit"/>
                <a:cs typeface="Outfit"/>
                <a:sym typeface="Outfit"/>
              </a:rPr>
              <a:t>prompt checks, schema validation</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Logging + observability</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External tools: </a:t>
            </a:r>
            <a:r>
              <a:rPr lang="en-US" sz="2400" dirty="0" err="1">
                <a:solidFill>
                  <a:srgbClr val="000000"/>
                </a:solidFill>
                <a:latin typeface="Outfit"/>
                <a:ea typeface="Outfit"/>
                <a:cs typeface="Outfit"/>
                <a:sym typeface="Outfit"/>
              </a:rPr>
              <a:t>HoneyHive</a:t>
            </a:r>
            <a:r>
              <a:rPr lang="en-US" sz="2400" dirty="0">
                <a:solidFill>
                  <a:srgbClr val="000000"/>
                </a:solidFill>
                <a:latin typeface="Outfit"/>
                <a:ea typeface="Outfit"/>
                <a:cs typeface="Outfit"/>
                <a:sym typeface="Outfit"/>
              </a:rPr>
              <a:t>, </a:t>
            </a:r>
            <a:r>
              <a:rPr lang="en-US" sz="2400" dirty="0" err="1">
                <a:solidFill>
                  <a:srgbClr val="000000"/>
                </a:solidFill>
                <a:latin typeface="Outfit"/>
                <a:ea typeface="Outfit"/>
                <a:cs typeface="Outfit"/>
                <a:sym typeface="Outfit"/>
              </a:rPr>
              <a:t>PromptLayer</a:t>
            </a: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algn="l">
              <a:lnSpc>
                <a:spcPts val="3359"/>
              </a:lnSpc>
            </a:pPr>
            <a:endParaRPr lang="en-US" sz="2400" dirty="0">
              <a:solidFill>
                <a:srgbClr val="000000"/>
              </a:solidFill>
              <a:latin typeface="Outfit"/>
              <a:ea typeface="Outfit"/>
              <a:cs typeface="Outfit"/>
              <a:sym typeface="Outfit"/>
            </a:endParaRPr>
          </a:p>
        </p:txBody>
      </p:sp>
    </p:spTree>
    <p:extLst>
      <p:ext uri="{BB962C8B-B14F-4D97-AF65-F5344CB8AC3E}">
        <p14:creationId xmlns:p14="http://schemas.microsoft.com/office/powerpoint/2010/main" val="2958420552"/>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023487" cy="10287000"/>
          </a:xfrm>
          <a:prstGeom prst="rect">
            <a:avLst/>
          </a:prstGeom>
          <a:solidFill>
            <a:srgbClr val="000000"/>
          </a:solidFill>
        </p:spPr>
        <p:txBody>
          <a:bodyPr/>
          <a:lstStyle/>
          <a:p>
            <a:endParaRPr lang="en-US" dirty="0"/>
          </a:p>
        </p:txBody>
      </p:sp>
      <p:sp>
        <p:nvSpPr>
          <p:cNvPr id="3" name="TextBox 3"/>
          <p:cNvSpPr txBox="1"/>
          <p:nvPr/>
        </p:nvSpPr>
        <p:spPr>
          <a:xfrm>
            <a:off x="1028700" y="2085975"/>
            <a:ext cx="6566557" cy="1228725"/>
          </a:xfrm>
          <a:prstGeom prst="rect">
            <a:avLst/>
          </a:prstGeom>
        </p:spPr>
        <p:txBody>
          <a:bodyPr lIns="0" tIns="0" rIns="0" bIns="0" rtlCol="0" anchor="t">
            <a:spAutoFit/>
          </a:bodyPr>
          <a:lstStyle/>
          <a:p>
            <a:pPr algn="l">
              <a:lnSpc>
                <a:spcPts val="9600"/>
              </a:lnSpc>
            </a:pPr>
            <a:r>
              <a:rPr lang="en-US" sz="8000" dirty="0">
                <a:solidFill>
                  <a:srgbClr val="FFFFFF"/>
                </a:solidFill>
                <a:latin typeface="Lexend Deca"/>
                <a:ea typeface="Lexend Deca"/>
                <a:cs typeface="Lexend Deca"/>
                <a:sym typeface="Lexend Deca"/>
              </a:rPr>
              <a:t>Agenda</a:t>
            </a:r>
          </a:p>
        </p:txBody>
      </p:sp>
      <p:sp>
        <p:nvSpPr>
          <p:cNvPr id="4" name="AutoShape 4"/>
          <p:cNvSpPr/>
          <p:nvPr/>
        </p:nvSpPr>
        <p:spPr>
          <a:xfrm>
            <a:off x="1028700" y="1828081"/>
            <a:ext cx="5143500" cy="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5" name="AutoShape 5"/>
          <p:cNvSpPr/>
          <p:nvPr/>
        </p:nvSpPr>
        <p:spPr>
          <a:xfrm>
            <a:off x="8184832" y="2628900"/>
            <a:ext cx="88933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6" name="AutoShape 6"/>
          <p:cNvSpPr/>
          <p:nvPr/>
        </p:nvSpPr>
        <p:spPr>
          <a:xfrm>
            <a:off x="8184640" y="3517900"/>
            <a:ext cx="8903018"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7" name="TextBox 7"/>
          <p:cNvSpPr txBox="1"/>
          <p:nvPr/>
        </p:nvSpPr>
        <p:spPr>
          <a:xfrm>
            <a:off x="8315132" y="2667000"/>
            <a:ext cx="441278" cy="409664"/>
          </a:xfrm>
          <a:prstGeom prst="rect">
            <a:avLst/>
          </a:prstGeom>
        </p:spPr>
        <p:txBody>
          <a:bodyPr wrap="square"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01</a:t>
            </a:r>
          </a:p>
        </p:txBody>
      </p:sp>
      <p:sp>
        <p:nvSpPr>
          <p:cNvPr id="8" name="TextBox 8"/>
          <p:cNvSpPr txBox="1"/>
          <p:nvPr/>
        </p:nvSpPr>
        <p:spPr>
          <a:xfrm>
            <a:off x="9163050" y="2818130"/>
            <a:ext cx="5391150" cy="526298"/>
          </a:xfrm>
          <a:prstGeom prst="rect">
            <a:avLst/>
          </a:prstGeom>
        </p:spPr>
        <p:txBody>
          <a:bodyPr wrap="square" lIns="0" tIns="0" rIns="0" bIns="0" rtlCol="0" anchor="t">
            <a:spAutoFit/>
          </a:bodyPr>
          <a:lstStyle/>
          <a:p>
            <a:pPr algn="ctr">
              <a:lnSpc>
                <a:spcPts val="4480"/>
              </a:lnSpc>
            </a:pPr>
            <a:r>
              <a:rPr lang="en-US" sz="3200" dirty="0">
                <a:solidFill>
                  <a:srgbClr val="000000"/>
                </a:solidFill>
                <a:latin typeface="Lexend Deca"/>
                <a:ea typeface="Lexend Deca"/>
                <a:cs typeface="Lexend Deca"/>
                <a:sym typeface="Lexend Deca"/>
              </a:rPr>
              <a:t> Framing Autonomous Agents</a:t>
            </a:r>
          </a:p>
        </p:txBody>
      </p:sp>
      <p:sp>
        <p:nvSpPr>
          <p:cNvPr id="9" name="AutoShape 9"/>
          <p:cNvSpPr/>
          <p:nvPr/>
        </p:nvSpPr>
        <p:spPr>
          <a:xfrm>
            <a:off x="8184640" y="4445000"/>
            <a:ext cx="8969693"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10" name="TextBox 10"/>
          <p:cNvSpPr txBox="1"/>
          <p:nvPr/>
        </p:nvSpPr>
        <p:spPr>
          <a:xfrm>
            <a:off x="8315131" y="3613151"/>
            <a:ext cx="389551" cy="413575"/>
          </a:xfrm>
          <a:prstGeom prst="rect">
            <a:avLst/>
          </a:prstGeom>
        </p:spPr>
        <p:txBody>
          <a:bodyPr wrap="square"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02</a:t>
            </a:r>
          </a:p>
        </p:txBody>
      </p:sp>
      <p:sp>
        <p:nvSpPr>
          <p:cNvPr id="11" name="TextBox 11"/>
          <p:cNvSpPr txBox="1"/>
          <p:nvPr/>
        </p:nvSpPr>
        <p:spPr>
          <a:xfrm>
            <a:off x="9163050" y="4549775"/>
            <a:ext cx="5010150" cy="526298"/>
          </a:xfrm>
          <a:prstGeom prst="rect">
            <a:avLst/>
          </a:prstGeom>
        </p:spPr>
        <p:txBody>
          <a:bodyPr wrap="square" lIns="0" tIns="0" rIns="0" bIns="0" rtlCol="0" anchor="t">
            <a:spAutoFit/>
          </a:bodyPr>
          <a:lstStyle/>
          <a:p>
            <a:pPr algn="ctr">
              <a:lnSpc>
                <a:spcPts val="4480"/>
              </a:lnSpc>
            </a:pPr>
            <a:r>
              <a:rPr lang="en-US" sz="3200" dirty="0">
                <a:solidFill>
                  <a:srgbClr val="000000"/>
                </a:solidFill>
                <a:latin typeface="Lexend Deca"/>
                <a:ea typeface="Lexend Deca"/>
                <a:cs typeface="Lexend Deca"/>
                <a:sym typeface="Lexend Deca"/>
              </a:rPr>
              <a:t> Reality: What's Deliverable</a:t>
            </a:r>
          </a:p>
        </p:txBody>
      </p:sp>
      <p:sp>
        <p:nvSpPr>
          <p:cNvPr id="12" name="AutoShape 12"/>
          <p:cNvSpPr/>
          <p:nvPr/>
        </p:nvSpPr>
        <p:spPr>
          <a:xfrm>
            <a:off x="8184640" y="5289569"/>
            <a:ext cx="9074468"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13" name="TextBox 13"/>
          <p:cNvSpPr txBox="1"/>
          <p:nvPr/>
        </p:nvSpPr>
        <p:spPr>
          <a:xfrm>
            <a:off x="8315132" y="4540250"/>
            <a:ext cx="360759" cy="4222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03</a:t>
            </a:r>
          </a:p>
        </p:txBody>
      </p:sp>
      <p:sp>
        <p:nvSpPr>
          <p:cNvPr id="14" name="TextBox 14"/>
          <p:cNvSpPr txBox="1"/>
          <p:nvPr/>
        </p:nvSpPr>
        <p:spPr>
          <a:xfrm>
            <a:off x="9163050" y="5470544"/>
            <a:ext cx="7924608" cy="526298"/>
          </a:xfrm>
          <a:prstGeom prst="rect">
            <a:avLst/>
          </a:prstGeom>
        </p:spPr>
        <p:txBody>
          <a:bodyPr wrap="square" lIns="0" tIns="0" rIns="0" bIns="0" rtlCol="0" anchor="t">
            <a:spAutoFit/>
          </a:bodyPr>
          <a:lstStyle/>
          <a:p>
            <a:pPr algn="ctr">
              <a:lnSpc>
                <a:spcPts val="4480"/>
              </a:lnSpc>
            </a:pPr>
            <a:r>
              <a:rPr lang="en-US" sz="3200" dirty="0">
                <a:solidFill>
                  <a:srgbClr val="000000"/>
                </a:solidFill>
                <a:latin typeface="Lexend Deca"/>
                <a:ea typeface="Lexend Deca"/>
                <a:cs typeface="Lexend Deca"/>
                <a:sym typeface="Lexend Deca"/>
              </a:rPr>
              <a:t> Key Tools: </a:t>
            </a:r>
            <a:r>
              <a:rPr lang="en-US" sz="3200" dirty="0" err="1">
                <a:solidFill>
                  <a:srgbClr val="000000"/>
                </a:solidFill>
                <a:latin typeface="Lexend Deca"/>
                <a:ea typeface="Lexend Deca"/>
                <a:cs typeface="Lexend Deca"/>
                <a:sym typeface="Lexend Deca"/>
              </a:rPr>
              <a:t>LangChain</a:t>
            </a:r>
            <a:r>
              <a:rPr lang="en-US" sz="3200" dirty="0">
                <a:solidFill>
                  <a:srgbClr val="000000"/>
                </a:solidFill>
                <a:latin typeface="Lexend Deca"/>
                <a:ea typeface="Lexend Deca"/>
                <a:cs typeface="Lexend Deca"/>
                <a:sym typeface="Lexend Deca"/>
              </a:rPr>
              <a:t>, </a:t>
            </a:r>
            <a:r>
              <a:rPr lang="en-US" sz="3200" dirty="0" err="1">
                <a:solidFill>
                  <a:srgbClr val="000000"/>
                </a:solidFill>
                <a:latin typeface="Lexend Deca"/>
                <a:ea typeface="Lexend Deca"/>
                <a:cs typeface="Lexend Deca"/>
                <a:sym typeface="Lexend Deca"/>
              </a:rPr>
              <a:t>CrewAI</a:t>
            </a:r>
            <a:r>
              <a:rPr lang="en-US" sz="3200" dirty="0">
                <a:solidFill>
                  <a:srgbClr val="000000"/>
                </a:solidFill>
                <a:latin typeface="Lexend Deca"/>
                <a:ea typeface="Lexend Deca"/>
                <a:cs typeface="Lexend Deca"/>
                <a:sym typeface="Lexend Deca"/>
              </a:rPr>
              <a:t>, </a:t>
            </a:r>
            <a:r>
              <a:rPr lang="en-US" sz="3200" dirty="0" err="1">
                <a:solidFill>
                  <a:srgbClr val="000000"/>
                </a:solidFill>
                <a:latin typeface="Lexend Deca"/>
                <a:ea typeface="Lexend Deca"/>
                <a:cs typeface="Lexend Deca"/>
                <a:sym typeface="Lexend Deca"/>
              </a:rPr>
              <a:t>LangGraph</a:t>
            </a:r>
            <a:endParaRPr lang="en-US" sz="3200" dirty="0">
              <a:solidFill>
                <a:srgbClr val="000000"/>
              </a:solidFill>
              <a:latin typeface="Lexend Deca"/>
              <a:ea typeface="Lexend Deca"/>
              <a:cs typeface="Lexend Deca"/>
              <a:sym typeface="Lexend Deca"/>
            </a:endParaRPr>
          </a:p>
        </p:txBody>
      </p:sp>
      <p:sp>
        <p:nvSpPr>
          <p:cNvPr id="15" name="AutoShape 15"/>
          <p:cNvSpPr/>
          <p:nvPr/>
        </p:nvSpPr>
        <p:spPr>
          <a:xfrm>
            <a:off x="8184832" y="6127134"/>
            <a:ext cx="9074468"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16" name="TextBox 16"/>
          <p:cNvSpPr txBox="1"/>
          <p:nvPr/>
        </p:nvSpPr>
        <p:spPr>
          <a:xfrm>
            <a:off x="8315132" y="5375919"/>
            <a:ext cx="389551" cy="4222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04</a:t>
            </a:r>
          </a:p>
        </p:txBody>
      </p:sp>
      <p:sp>
        <p:nvSpPr>
          <p:cNvPr id="17" name="TextBox 17"/>
          <p:cNvSpPr txBox="1"/>
          <p:nvPr/>
        </p:nvSpPr>
        <p:spPr>
          <a:xfrm>
            <a:off x="8315132" y="6207770"/>
            <a:ext cx="373099" cy="4222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05</a:t>
            </a:r>
          </a:p>
        </p:txBody>
      </p:sp>
      <p:grpSp>
        <p:nvGrpSpPr>
          <p:cNvPr id="18" name="Group 18"/>
          <p:cNvGrpSpPr>
            <a:grpSpLocks noChangeAspect="1"/>
          </p:cNvGrpSpPr>
          <p:nvPr/>
        </p:nvGrpSpPr>
        <p:grpSpPr>
          <a:xfrm>
            <a:off x="13345" y="8757648"/>
            <a:ext cx="254098" cy="336585"/>
            <a:chOff x="0" y="0"/>
            <a:chExt cx="508203" cy="673176"/>
          </a:xfrm>
        </p:grpSpPr>
        <p:sp>
          <p:nvSpPr>
            <p:cNvPr id="19" name="Freeform 19"/>
            <p:cNvSpPr/>
            <p:nvPr/>
          </p:nvSpPr>
          <p:spPr>
            <a:xfrm>
              <a:off x="0" y="0"/>
              <a:ext cx="508254" cy="673227"/>
            </a:xfrm>
            <a:custGeom>
              <a:avLst/>
              <a:gdLst/>
              <a:ahLst/>
              <a:cxnLst/>
              <a:rect l="l" t="t" r="r" b="b"/>
              <a:pathLst>
                <a:path w="508254" h="673227">
                  <a:moveTo>
                    <a:pt x="508254" y="673227"/>
                  </a:moveTo>
                  <a:lnTo>
                    <a:pt x="0" y="673227"/>
                  </a:lnTo>
                  <a:lnTo>
                    <a:pt x="0" y="0"/>
                  </a:lnTo>
                  <a:lnTo>
                    <a:pt x="508254" y="0"/>
                  </a:lnTo>
                  <a:close/>
                </a:path>
              </a:pathLst>
            </a:custGeom>
            <a:solidFill>
              <a:srgbClr val="4F5252"/>
            </a:solidFill>
          </p:spPr>
          <p:txBody>
            <a:bodyPr/>
            <a:lstStyle/>
            <a:p>
              <a:endParaRPr lang="en-US" dirty="0"/>
            </a:p>
          </p:txBody>
        </p:sp>
      </p:grpSp>
      <p:grpSp>
        <p:nvGrpSpPr>
          <p:cNvPr id="20" name="Group 20"/>
          <p:cNvGrpSpPr>
            <a:grpSpLocks noChangeAspect="1"/>
          </p:cNvGrpSpPr>
          <p:nvPr/>
        </p:nvGrpSpPr>
        <p:grpSpPr>
          <a:xfrm>
            <a:off x="660168" y="8757648"/>
            <a:ext cx="1031100" cy="336585"/>
            <a:chOff x="0" y="0"/>
            <a:chExt cx="2062201" cy="673176"/>
          </a:xfrm>
        </p:grpSpPr>
        <p:sp>
          <p:nvSpPr>
            <p:cNvPr id="21" name="Freeform 21"/>
            <p:cNvSpPr/>
            <p:nvPr/>
          </p:nvSpPr>
          <p:spPr>
            <a:xfrm>
              <a:off x="0" y="0"/>
              <a:ext cx="2062226" cy="673227"/>
            </a:xfrm>
            <a:custGeom>
              <a:avLst/>
              <a:gdLst/>
              <a:ahLst/>
              <a:cxnLst/>
              <a:rect l="l" t="t" r="r" b="b"/>
              <a:pathLst>
                <a:path w="2062226" h="673227">
                  <a:moveTo>
                    <a:pt x="2062226" y="673227"/>
                  </a:moveTo>
                  <a:lnTo>
                    <a:pt x="0" y="673227"/>
                  </a:lnTo>
                  <a:lnTo>
                    <a:pt x="0" y="0"/>
                  </a:lnTo>
                  <a:lnTo>
                    <a:pt x="2062226" y="0"/>
                  </a:lnTo>
                  <a:close/>
                </a:path>
              </a:pathLst>
            </a:custGeom>
            <a:solidFill>
              <a:srgbClr val="4F5252"/>
            </a:solidFill>
          </p:spPr>
          <p:txBody>
            <a:bodyPr/>
            <a:lstStyle/>
            <a:p>
              <a:endParaRPr lang="en-US" dirty="0"/>
            </a:p>
          </p:txBody>
        </p:sp>
      </p:grpSp>
      <p:grpSp>
        <p:nvGrpSpPr>
          <p:cNvPr id="22" name="Group 22"/>
          <p:cNvGrpSpPr>
            <a:grpSpLocks noChangeAspect="1"/>
          </p:cNvGrpSpPr>
          <p:nvPr/>
        </p:nvGrpSpPr>
        <p:grpSpPr>
          <a:xfrm>
            <a:off x="2276627" y="8757648"/>
            <a:ext cx="954557" cy="336585"/>
            <a:chOff x="0" y="0"/>
            <a:chExt cx="1909115" cy="673176"/>
          </a:xfrm>
        </p:grpSpPr>
        <p:sp>
          <p:nvSpPr>
            <p:cNvPr id="23" name="Freeform 23"/>
            <p:cNvSpPr/>
            <p:nvPr/>
          </p:nvSpPr>
          <p:spPr>
            <a:xfrm>
              <a:off x="0" y="0"/>
              <a:ext cx="1909064" cy="673227"/>
            </a:xfrm>
            <a:custGeom>
              <a:avLst/>
              <a:gdLst/>
              <a:ahLst/>
              <a:cxnLst/>
              <a:rect l="l" t="t" r="r" b="b"/>
              <a:pathLst>
                <a:path w="1909064" h="673227">
                  <a:moveTo>
                    <a:pt x="1909064" y="673227"/>
                  </a:moveTo>
                  <a:lnTo>
                    <a:pt x="0" y="673227"/>
                  </a:lnTo>
                  <a:lnTo>
                    <a:pt x="0" y="0"/>
                  </a:lnTo>
                  <a:lnTo>
                    <a:pt x="1909064" y="0"/>
                  </a:lnTo>
                  <a:close/>
                </a:path>
              </a:pathLst>
            </a:custGeom>
            <a:solidFill>
              <a:srgbClr val="4F5252"/>
            </a:solidFill>
          </p:spPr>
          <p:txBody>
            <a:bodyPr/>
            <a:lstStyle/>
            <a:p>
              <a:endParaRPr lang="en-US" dirty="0"/>
            </a:p>
          </p:txBody>
        </p:sp>
      </p:grpSp>
      <p:grpSp>
        <p:nvGrpSpPr>
          <p:cNvPr id="24" name="Group 24"/>
          <p:cNvGrpSpPr>
            <a:grpSpLocks noChangeAspect="1"/>
          </p:cNvGrpSpPr>
          <p:nvPr/>
        </p:nvGrpSpPr>
        <p:grpSpPr>
          <a:xfrm>
            <a:off x="3643151" y="8757648"/>
            <a:ext cx="253898" cy="336585"/>
            <a:chOff x="0" y="0"/>
            <a:chExt cx="507797" cy="673176"/>
          </a:xfrm>
        </p:grpSpPr>
        <p:sp>
          <p:nvSpPr>
            <p:cNvPr id="25" name="Freeform 25"/>
            <p:cNvSpPr/>
            <p:nvPr/>
          </p:nvSpPr>
          <p:spPr>
            <a:xfrm>
              <a:off x="0" y="0"/>
              <a:ext cx="507746" cy="673227"/>
            </a:xfrm>
            <a:custGeom>
              <a:avLst/>
              <a:gdLst/>
              <a:ahLst/>
              <a:cxnLst/>
              <a:rect l="l" t="t" r="r" b="b"/>
              <a:pathLst>
                <a:path w="507746" h="673227">
                  <a:moveTo>
                    <a:pt x="507746" y="673227"/>
                  </a:moveTo>
                  <a:lnTo>
                    <a:pt x="0" y="673227"/>
                  </a:lnTo>
                  <a:lnTo>
                    <a:pt x="0" y="0"/>
                  </a:lnTo>
                  <a:lnTo>
                    <a:pt x="507746" y="0"/>
                  </a:lnTo>
                  <a:close/>
                </a:path>
              </a:pathLst>
            </a:custGeom>
            <a:solidFill>
              <a:srgbClr val="57B7F7"/>
            </a:solidFill>
          </p:spPr>
          <p:txBody>
            <a:bodyPr/>
            <a:lstStyle/>
            <a:p>
              <a:endParaRPr lang="en-US" dirty="0"/>
            </a:p>
          </p:txBody>
        </p:sp>
      </p:grpSp>
      <p:grpSp>
        <p:nvGrpSpPr>
          <p:cNvPr id="26" name="Group 26"/>
          <p:cNvGrpSpPr>
            <a:grpSpLocks noChangeAspect="1"/>
          </p:cNvGrpSpPr>
          <p:nvPr/>
        </p:nvGrpSpPr>
        <p:grpSpPr>
          <a:xfrm>
            <a:off x="4478074" y="8757648"/>
            <a:ext cx="254051" cy="336585"/>
            <a:chOff x="0" y="0"/>
            <a:chExt cx="508102" cy="673176"/>
          </a:xfrm>
        </p:grpSpPr>
        <p:sp>
          <p:nvSpPr>
            <p:cNvPr id="27" name="Freeform 27"/>
            <p:cNvSpPr/>
            <p:nvPr/>
          </p:nvSpPr>
          <p:spPr>
            <a:xfrm>
              <a:off x="0" y="0"/>
              <a:ext cx="508127" cy="673227"/>
            </a:xfrm>
            <a:custGeom>
              <a:avLst/>
              <a:gdLst/>
              <a:ahLst/>
              <a:cxnLst/>
              <a:rect l="l" t="t" r="r" b="b"/>
              <a:pathLst>
                <a:path w="508127" h="673227">
                  <a:moveTo>
                    <a:pt x="508127" y="673227"/>
                  </a:moveTo>
                  <a:lnTo>
                    <a:pt x="0" y="673227"/>
                  </a:lnTo>
                  <a:lnTo>
                    <a:pt x="0" y="0"/>
                  </a:lnTo>
                  <a:lnTo>
                    <a:pt x="508127" y="0"/>
                  </a:lnTo>
                  <a:close/>
                </a:path>
              </a:pathLst>
            </a:custGeom>
            <a:solidFill>
              <a:srgbClr val="00CD8F"/>
            </a:solidFill>
          </p:spPr>
          <p:txBody>
            <a:bodyPr/>
            <a:lstStyle/>
            <a:p>
              <a:endParaRPr lang="en-US" dirty="0"/>
            </a:p>
          </p:txBody>
        </p:sp>
      </p:grpSp>
      <p:sp>
        <p:nvSpPr>
          <p:cNvPr id="28" name="TextBox 28"/>
          <p:cNvSpPr txBox="1"/>
          <p:nvPr/>
        </p:nvSpPr>
        <p:spPr>
          <a:xfrm>
            <a:off x="9163050" y="6336684"/>
            <a:ext cx="5162550" cy="526298"/>
          </a:xfrm>
          <a:prstGeom prst="rect">
            <a:avLst/>
          </a:prstGeom>
        </p:spPr>
        <p:txBody>
          <a:bodyPr wrap="square" lIns="0" tIns="0" rIns="0" bIns="0" rtlCol="0" anchor="t">
            <a:spAutoFit/>
          </a:bodyPr>
          <a:lstStyle/>
          <a:p>
            <a:pPr algn="ctr">
              <a:lnSpc>
                <a:spcPts val="4480"/>
              </a:lnSpc>
            </a:pPr>
            <a:r>
              <a:rPr lang="en-US" sz="3200" dirty="0">
                <a:solidFill>
                  <a:srgbClr val="000000"/>
                </a:solidFill>
                <a:latin typeface="Lexend Deca"/>
                <a:ea typeface="Lexend Deca"/>
                <a:cs typeface="Lexend Deca"/>
                <a:sym typeface="Lexend Deca"/>
              </a:rPr>
              <a:t> Engineering Agent Systems</a:t>
            </a:r>
          </a:p>
        </p:txBody>
      </p:sp>
      <p:grpSp>
        <p:nvGrpSpPr>
          <p:cNvPr id="29" name="Group 29"/>
          <p:cNvGrpSpPr>
            <a:grpSpLocks noChangeAspect="1"/>
          </p:cNvGrpSpPr>
          <p:nvPr/>
        </p:nvGrpSpPr>
        <p:grpSpPr>
          <a:xfrm>
            <a:off x="16331765" y="473688"/>
            <a:ext cx="927535" cy="555012"/>
            <a:chOff x="0" y="0"/>
            <a:chExt cx="1855064" cy="1110031"/>
          </a:xfrm>
        </p:grpSpPr>
        <p:sp>
          <p:nvSpPr>
            <p:cNvPr id="30" name="Freeform 30"/>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31" name="Freeform 31"/>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32" name="Freeform 32"/>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33" name="AutoShape 33"/>
          <p:cNvSpPr/>
          <p:nvPr/>
        </p:nvSpPr>
        <p:spPr>
          <a:xfrm>
            <a:off x="8184640" y="7055504"/>
            <a:ext cx="9074468"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4" name="TextBox 34"/>
          <p:cNvSpPr txBox="1"/>
          <p:nvPr/>
        </p:nvSpPr>
        <p:spPr>
          <a:xfrm>
            <a:off x="8316671" y="7136139"/>
            <a:ext cx="369635" cy="4222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06</a:t>
            </a:r>
          </a:p>
        </p:txBody>
      </p:sp>
      <p:sp>
        <p:nvSpPr>
          <p:cNvPr id="35" name="TextBox 35"/>
          <p:cNvSpPr txBox="1"/>
          <p:nvPr/>
        </p:nvSpPr>
        <p:spPr>
          <a:xfrm>
            <a:off x="9163050" y="7289492"/>
            <a:ext cx="7296150" cy="526298"/>
          </a:xfrm>
          <a:prstGeom prst="rect">
            <a:avLst/>
          </a:prstGeom>
        </p:spPr>
        <p:txBody>
          <a:bodyPr wrap="square" lIns="0" tIns="0" rIns="0" bIns="0" rtlCol="0" anchor="t">
            <a:spAutoFit/>
          </a:bodyPr>
          <a:lstStyle/>
          <a:p>
            <a:pPr algn="ctr">
              <a:lnSpc>
                <a:spcPts val="4480"/>
              </a:lnSpc>
            </a:pPr>
            <a:r>
              <a:rPr lang="en-US" sz="3200" dirty="0">
                <a:solidFill>
                  <a:srgbClr val="000000"/>
                </a:solidFill>
                <a:latin typeface="Lexend Deca"/>
                <a:ea typeface="Lexend Deca"/>
                <a:cs typeface="Lexend Deca"/>
                <a:sym typeface="Lexend Deca"/>
              </a:rPr>
              <a:t> Walkthrough: Document Q&amp;A Workflow</a:t>
            </a:r>
          </a:p>
        </p:txBody>
      </p:sp>
      <p:sp>
        <p:nvSpPr>
          <p:cNvPr id="36" name="AutoShape 36"/>
          <p:cNvSpPr/>
          <p:nvPr/>
        </p:nvSpPr>
        <p:spPr>
          <a:xfrm>
            <a:off x="8184832" y="8012449"/>
            <a:ext cx="9074468"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7" name="TextBox 37"/>
          <p:cNvSpPr txBox="1"/>
          <p:nvPr/>
        </p:nvSpPr>
        <p:spPr>
          <a:xfrm>
            <a:off x="8319245" y="8093084"/>
            <a:ext cx="364872" cy="4222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07</a:t>
            </a:r>
          </a:p>
        </p:txBody>
      </p:sp>
      <p:sp>
        <p:nvSpPr>
          <p:cNvPr id="38" name="TextBox 38"/>
          <p:cNvSpPr txBox="1"/>
          <p:nvPr/>
        </p:nvSpPr>
        <p:spPr>
          <a:xfrm>
            <a:off x="9163050" y="8155324"/>
            <a:ext cx="4171950" cy="526298"/>
          </a:xfrm>
          <a:prstGeom prst="rect">
            <a:avLst/>
          </a:prstGeom>
        </p:spPr>
        <p:txBody>
          <a:bodyPr wrap="square" lIns="0" tIns="0" rIns="0" bIns="0" rtlCol="0" anchor="t">
            <a:spAutoFit/>
          </a:bodyPr>
          <a:lstStyle/>
          <a:p>
            <a:pPr algn="ctr">
              <a:lnSpc>
                <a:spcPts val="4480"/>
              </a:lnSpc>
            </a:pPr>
            <a:r>
              <a:rPr lang="en-US" sz="3200" dirty="0">
                <a:solidFill>
                  <a:srgbClr val="000000"/>
                </a:solidFill>
                <a:latin typeface="Lexend Deca"/>
                <a:ea typeface="Lexend Deca"/>
                <a:cs typeface="Lexend Deca"/>
                <a:sym typeface="Lexend Deca"/>
              </a:rPr>
              <a:t> Q&amp;A + Final Thoughts</a:t>
            </a:r>
          </a:p>
        </p:txBody>
      </p:sp>
      <p:sp>
        <p:nvSpPr>
          <p:cNvPr id="39" name="TextBox 39"/>
          <p:cNvSpPr txBox="1"/>
          <p:nvPr/>
        </p:nvSpPr>
        <p:spPr>
          <a:xfrm>
            <a:off x="9159657" y="3636245"/>
            <a:ext cx="4578263" cy="526234"/>
          </a:xfrm>
          <a:prstGeom prst="rect">
            <a:avLst/>
          </a:prstGeom>
        </p:spPr>
        <p:txBody>
          <a:bodyPr wrap="square" lIns="0" tIns="0" rIns="0" bIns="0" rtlCol="0" anchor="t">
            <a:spAutoFit/>
          </a:bodyPr>
          <a:lstStyle/>
          <a:p>
            <a:pPr algn="ctr">
              <a:lnSpc>
                <a:spcPts val="4480"/>
              </a:lnSpc>
            </a:pPr>
            <a:r>
              <a:rPr lang="en-US" sz="3200" dirty="0">
                <a:solidFill>
                  <a:srgbClr val="000000"/>
                </a:solidFill>
                <a:latin typeface="Lexend Deca"/>
                <a:ea typeface="Lexend Deca"/>
                <a:cs typeface="Lexend Deca"/>
                <a:sym typeface="Lexend Deca"/>
              </a:rPr>
              <a:t> Hype: What's Promised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86A40-177C-0839-7EC2-AA4563CCF241}"/>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AFAC5AC4-4321-3DCB-C0ED-0C09EEA686A0}"/>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CBB11A45-31B1-C97E-258B-7BEEEEBAFBDE}"/>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24448A1B-B894-C7E6-E847-60614D37D62C}"/>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A0964F0A-CE5A-5DE9-F329-DF1B6C397D24}"/>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10EA8F07-9EC3-B0D6-DB50-CB45E86C7B2F}"/>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60B94B1F-6BF4-18DD-C65F-2C58B4FE3C03}"/>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072A3A4F-1183-FFE4-6408-6FA0BD011AFE}"/>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9" name="TextBox 9">
            <a:extLst>
              <a:ext uri="{FF2B5EF4-FFF2-40B4-BE49-F238E27FC236}">
                <a16:creationId xmlns:a16="http://schemas.microsoft.com/office/drawing/2014/main" id="{24ADC1F3-9F26-538E-C315-0145B449DD55}"/>
              </a:ext>
            </a:extLst>
          </p:cNvPr>
          <p:cNvSpPr txBox="1"/>
          <p:nvPr/>
        </p:nvSpPr>
        <p:spPr>
          <a:xfrm>
            <a:off x="1104305" y="93970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sp>
        <p:nvSpPr>
          <p:cNvPr id="11" name="TextBox 11">
            <a:extLst>
              <a:ext uri="{FF2B5EF4-FFF2-40B4-BE49-F238E27FC236}">
                <a16:creationId xmlns:a16="http://schemas.microsoft.com/office/drawing/2014/main" id="{C4AD3277-2C8B-F00B-6D62-6D4C84532E8B}"/>
              </a:ext>
            </a:extLst>
          </p:cNvPr>
          <p:cNvSpPr txBox="1"/>
          <p:nvPr/>
        </p:nvSpPr>
        <p:spPr>
          <a:xfrm>
            <a:off x="1028700" y="1236622"/>
            <a:ext cx="6819900" cy="832023"/>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Memory Architectures</a:t>
            </a:r>
          </a:p>
        </p:txBody>
      </p:sp>
      <p:sp>
        <p:nvSpPr>
          <p:cNvPr id="12" name="TextBox 12">
            <a:extLst>
              <a:ext uri="{FF2B5EF4-FFF2-40B4-BE49-F238E27FC236}">
                <a16:creationId xmlns:a16="http://schemas.microsoft.com/office/drawing/2014/main" id="{BEC81A29-44BD-21A1-BE3A-069E1B87702A}"/>
              </a:ext>
            </a:extLst>
          </p:cNvPr>
          <p:cNvSpPr txBox="1"/>
          <p:nvPr/>
        </p:nvSpPr>
        <p:spPr>
          <a:xfrm>
            <a:off x="1028700" y="2714466"/>
            <a:ext cx="16725900" cy="8687571"/>
          </a:xfrm>
          <a:prstGeom prst="rect">
            <a:avLst/>
          </a:prstGeom>
        </p:spPr>
        <p:txBody>
          <a:bodyPr wrap="square" lIns="0" tIns="0" rIns="0" bIns="0" rtlCol="0" anchor="t">
            <a:spAutoFit/>
          </a:bodyPr>
          <a:lstStyle/>
          <a:p>
            <a:pPr algn="l">
              <a:lnSpc>
                <a:spcPts val="3359"/>
              </a:lnSpc>
            </a:pPr>
            <a:endParaRPr lang="en-US" sz="2400" b="1" dirty="0">
              <a:solidFill>
                <a:srgbClr val="000000"/>
              </a:solidFill>
              <a:latin typeface="Outfit Bold"/>
              <a:ea typeface="Outfit Bold"/>
              <a:cs typeface="Outfit Bold"/>
              <a:sym typeface="Outfit Bold"/>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Short-term:</a:t>
            </a:r>
            <a:r>
              <a:rPr lang="en-US" sz="2400" dirty="0">
                <a:solidFill>
                  <a:srgbClr val="000000"/>
                </a:solidFill>
                <a:latin typeface="Outfit"/>
                <a:ea typeface="Outfit"/>
                <a:cs typeface="Outfit"/>
                <a:sym typeface="Outfit"/>
              </a:rPr>
              <a:t> in-task state</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Long-term:</a:t>
            </a:r>
            <a:r>
              <a:rPr lang="en-US" sz="2400" dirty="0">
                <a:solidFill>
                  <a:srgbClr val="000000"/>
                </a:solidFill>
                <a:latin typeface="Outfit"/>
                <a:ea typeface="Outfit"/>
                <a:cs typeface="Outfit"/>
                <a:sym typeface="Outfit"/>
              </a:rPr>
              <a:t> vector stores (FAISS, Pinecone)</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Episodic:</a:t>
            </a:r>
            <a:r>
              <a:rPr lang="en-US" sz="2400" dirty="0">
                <a:solidFill>
                  <a:srgbClr val="000000"/>
                </a:solidFill>
                <a:latin typeface="Outfit"/>
                <a:ea typeface="Outfit"/>
                <a:cs typeface="Outfit"/>
                <a:sym typeface="Outfit"/>
              </a:rPr>
              <a:t> history per user/session</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Challenges: </a:t>
            </a:r>
            <a:r>
              <a:rPr lang="en-US" sz="2400" dirty="0">
                <a:solidFill>
                  <a:srgbClr val="000000"/>
                </a:solidFill>
                <a:latin typeface="Outfit"/>
                <a:ea typeface="Outfit"/>
                <a:cs typeface="Outfit"/>
                <a:sym typeface="Outfit"/>
              </a:rPr>
              <a:t>freshness, retrieval precision</a:t>
            </a:r>
          </a:p>
          <a:p>
            <a:pPr marL="259080" lvl="1" algn="l">
              <a:lnSpc>
                <a:spcPts val="3359"/>
              </a:lnSpc>
            </a:pPr>
            <a:br>
              <a:rPr lang="en-US" sz="2400" dirty="0">
                <a:solidFill>
                  <a:srgbClr val="000000"/>
                </a:solidFill>
                <a:latin typeface="Outfit"/>
                <a:ea typeface="Outfit"/>
                <a:cs typeface="Outfit"/>
                <a:sym typeface="Outfit"/>
              </a:rPr>
            </a:b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algn="l">
              <a:lnSpc>
                <a:spcPts val="3359"/>
              </a:lnSpc>
            </a:pPr>
            <a:endParaRPr lang="en-US" sz="2400" dirty="0">
              <a:solidFill>
                <a:srgbClr val="000000"/>
              </a:solidFill>
              <a:latin typeface="Outfit"/>
              <a:ea typeface="Outfit"/>
              <a:cs typeface="Outfit"/>
              <a:sym typeface="Outfit"/>
            </a:endParaRPr>
          </a:p>
        </p:txBody>
      </p:sp>
    </p:spTree>
    <p:extLst>
      <p:ext uri="{BB962C8B-B14F-4D97-AF65-F5344CB8AC3E}">
        <p14:creationId xmlns:p14="http://schemas.microsoft.com/office/powerpoint/2010/main" val="3984650820"/>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DCA5C-93A1-1A8B-730E-22F9DE6E429C}"/>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577082DC-239B-7B2F-B384-118FEB065A6F}"/>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879F7041-8B6C-0DB1-AE36-727CA77EB14B}"/>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2416D877-02E2-FC4C-21F7-B7CCEE143418}"/>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3DA3566C-4017-D433-1886-6F01C9C4F348}"/>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4FD0AB4A-2542-42FB-8FCE-FE4CA7F1AF82}"/>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9FD1FE72-58B5-9356-9DFE-702057CA972E}"/>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444DE8B3-5EC1-CBFB-FF7E-123048A000C1}"/>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9" name="TextBox 9">
            <a:extLst>
              <a:ext uri="{FF2B5EF4-FFF2-40B4-BE49-F238E27FC236}">
                <a16:creationId xmlns:a16="http://schemas.microsoft.com/office/drawing/2014/main" id="{6C7B72E7-36D9-035C-8256-E11FFDB686F7}"/>
              </a:ext>
            </a:extLst>
          </p:cNvPr>
          <p:cNvSpPr txBox="1"/>
          <p:nvPr/>
        </p:nvSpPr>
        <p:spPr>
          <a:xfrm>
            <a:off x="1104305" y="93970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sp>
        <p:nvSpPr>
          <p:cNvPr id="11" name="TextBox 11">
            <a:extLst>
              <a:ext uri="{FF2B5EF4-FFF2-40B4-BE49-F238E27FC236}">
                <a16:creationId xmlns:a16="http://schemas.microsoft.com/office/drawing/2014/main" id="{CF8A3A74-55C6-01AB-A691-C2C7E35153F1}"/>
              </a:ext>
            </a:extLst>
          </p:cNvPr>
          <p:cNvSpPr txBox="1"/>
          <p:nvPr/>
        </p:nvSpPr>
        <p:spPr>
          <a:xfrm>
            <a:off x="1028700" y="1236622"/>
            <a:ext cx="6515100" cy="832023"/>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Engineering Patterns</a:t>
            </a:r>
          </a:p>
        </p:txBody>
      </p:sp>
      <p:sp>
        <p:nvSpPr>
          <p:cNvPr id="12" name="TextBox 12">
            <a:extLst>
              <a:ext uri="{FF2B5EF4-FFF2-40B4-BE49-F238E27FC236}">
                <a16:creationId xmlns:a16="http://schemas.microsoft.com/office/drawing/2014/main" id="{3B9C9948-2D94-689A-E315-93E8605E3569}"/>
              </a:ext>
            </a:extLst>
          </p:cNvPr>
          <p:cNvSpPr txBox="1"/>
          <p:nvPr/>
        </p:nvSpPr>
        <p:spPr>
          <a:xfrm>
            <a:off x="1028700" y="2714466"/>
            <a:ext cx="16725900" cy="3891386"/>
          </a:xfrm>
          <a:prstGeom prst="rect">
            <a:avLst/>
          </a:prstGeom>
        </p:spPr>
        <p:txBody>
          <a:bodyPr wrap="square" lIns="0" tIns="0" rIns="0" bIns="0" rtlCol="0" anchor="t">
            <a:spAutoFit/>
          </a:bodyPr>
          <a:lstStyle/>
          <a:p>
            <a:pPr algn="l">
              <a:lnSpc>
                <a:spcPts val="3359"/>
              </a:lnSpc>
            </a:pPr>
            <a:endParaRPr lang="en-US" sz="2400" dirty="0">
              <a:solidFill>
                <a:srgbClr val="000000"/>
              </a:solidFill>
              <a:latin typeface="Outfit Bold"/>
              <a:ea typeface="Outfit Bold"/>
              <a:cs typeface="Outfit Bold"/>
              <a:sym typeface="Outfit Bold"/>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Planner + Tool Executor</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Team-based (</a:t>
            </a:r>
            <a:r>
              <a:rPr lang="en-US" sz="2400" dirty="0" err="1">
                <a:solidFill>
                  <a:srgbClr val="000000"/>
                </a:solidFill>
                <a:latin typeface="Outfit"/>
                <a:ea typeface="Outfit"/>
                <a:cs typeface="Outfit"/>
                <a:sym typeface="Outfit"/>
              </a:rPr>
              <a:t>CrewAI</a:t>
            </a:r>
            <a:r>
              <a:rPr lang="en-US" sz="2400" dirty="0">
                <a:solidFill>
                  <a:srgbClr val="000000"/>
                </a:solidFill>
                <a:latin typeface="Outfit"/>
                <a:ea typeface="Outfit"/>
                <a:cs typeface="Outfit"/>
                <a:sym typeface="Outfit"/>
              </a:rPr>
              <a:t>)</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Graph-based (</a:t>
            </a:r>
            <a:r>
              <a:rPr lang="en-US" sz="2400" dirty="0" err="1">
                <a:solidFill>
                  <a:srgbClr val="000000"/>
                </a:solidFill>
                <a:latin typeface="Outfit"/>
                <a:ea typeface="Outfit"/>
                <a:cs typeface="Outfit"/>
                <a:sym typeface="Outfit"/>
              </a:rPr>
              <a:t>LangGraph</a:t>
            </a:r>
            <a:r>
              <a:rPr lang="en-US" sz="2400" dirty="0">
                <a:solidFill>
                  <a:srgbClr val="000000"/>
                </a:solidFill>
                <a:latin typeface="Outfit"/>
                <a:ea typeface="Outfit"/>
                <a:cs typeface="Outfit"/>
                <a:sym typeface="Outfit"/>
              </a:rPr>
              <a:t>)</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Prompt chaining + tool routing</a:t>
            </a:r>
          </a:p>
          <a:p>
            <a:pPr algn="l">
              <a:lnSpc>
                <a:spcPts val="3359"/>
              </a:lnSpc>
            </a:pPr>
            <a:endParaRPr lang="en-US" sz="2400" dirty="0">
              <a:solidFill>
                <a:srgbClr val="000000"/>
              </a:solidFill>
              <a:latin typeface="Outfit"/>
              <a:ea typeface="Outfit"/>
              <a:cs typeface="Outfit"/>
              <a:sym typeface="Outfit"/>
            </a:endParaRPr>
          </a:p>
        </p:txBody>
      </p:sp>
    </p:spTree>
    <p:extLst>
      <p:ext uri="{BB962C8B-B14F-4D97-AF65-F5344CB8AC3E}">
        <p14:creationId xmlns:p14="http://schemas.microsoft.com/office/powerpoint/2010/main" val="4149425703"/>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116A0-A718-C233-91FE-DBF6C86D72F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FED4ECCD-0CB0-C179-5436-610C0A5756D5}"/>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C49A431D-CADB-B701-EF1D-EF3ECB5F8102}"/>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9C3D91E9-CC8A-8C6F-AC3A-7B365E01E679}"/>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8204BD55-A8F3-473D-BEF2-60B3E3532F57}"/>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B34EC1BD-55E9-5DB4-5A4B-583387A3DBC5}"/>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C36B51F6-8460-EF64-7C4C-D424D1DB9809}"/>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5EF3F35B-F373-EF40-C5B9-71A7048C3CA2}"/>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9" name="TextBox 9">
            <a:extLst>
              <a:ext uri="{FF2B5EF4-FFF2-40B4-BE49-F238E27FC236}">
                <a16:creationId xmlns:a16="http://schemas.microsoft.com/office/drawing/2014/main" id="{35289FF7-528B-E8AE-8C5F-05A37DE06A11}"/>
              </a:ext>
            </a:extLst>
          </p:cNvPr>
          <p:cNvSpPr txBox="1"/>
          <p:nvPr/>
        </p:nvSpPr>
        <p:spPr>
          <a:xfrm>
            <a:off x="1104305" y="93970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sp>
        <p:nvSpPr>
          <p:cNvPr id="11" name="TextBox 11">
            <a:extLst>
              <a:ext uri="{FF2B5EF4-FFF2-40B4-BE49-F238E27FC236}">
                <a16:creationId xmlns:a16="http://schemas.microsoft.com/office/drawing/2014/main" id="{9737B995-B8DA-8D70-5FD8-7C8790A7DCB3}"/>
              </a:ext>
            </a:extLst>
          </p:cNvPr>
          <p:cNvSpPr txBox="1"/>
          <p:nvPr/>
        </p:nvSpPr>
        <p:spPr>
          <a:xfrm>
            <a:off x="1028700" y="1236622"/>
            <a:ext cx="7429500" cy="832023"/>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Building Your First Agent</a:t>
            </a:r>
          </a:p>
        </p:txBody>
      </p:sp>
      <p:sp>
        <p:nvSpPr>
          <p:cNvPr id="12" name="TextBox 12">
            <a:extLst>
              <a:ext uri="{FF2B5EF4-FFF2-40B4-BE49-F238E27FC236}">
                <a16:creationId xmlns:a16="http://schemas.microsoft.com/office/drawing/2014/main" id="{74812735-208B-FE36-DC4F-A10179904448}"/>
              </a:ext>
            </a:extLst>
          </p:cNvPr>
          <p:cNvSpPr txBox="1"/>
          <p:nvPr/>
        </p:nvSpPr>
        <p:spPr>
          <a:xfrm>
            <a:off x="1028700" y="2714466"/>
            <a:ext cx="16725900" cy="5199437"/>
          </a:xfrm>
          <a:prstGeom prst="rect">
            <a:avLst/>
          </a:prstGeom>
        </p:spPr>
        <p:txBody>
          <a:bodyPr wrap="square" lIns="0" tIns="0" rIns="0" bIns="0" rtlCol="0" anchor="t">
            <a:spAutoFit/>
          </a:bodyPr>
          <a:lstStyle/>
          <a:p>
            <a:pPr algn="l">
              <a:lnSpc>
                <a:spcPts val="3359"/>
              </a:lnSpc>
            </a:pPr>
            <a:endParaRPr lang="en-US" sz="2400" dirty="0">
              <a:solidFill>
                <a:srgbClr val="000000"/>
              </a:solidFill>
              <a:latin typeface="Outfit Bold"/>
              <a:ea typeface="Outfit Bold"/>
              <a:cs typeface="Outfit Bold"/>
              <a:sym typeface="Outfit Bold"/>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Pick a clear task (e.g., doc Q&amp;A)</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Choose a framework</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Define tools &amp; memory</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Add logging &amp; retries</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Keep scope narrow</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algn="l">
              <a:lnSpc>
                <a:spcPts val="3359"/>
              </a:lnSpc>
            </a:pPr>
            <a:endParaRPr lang="en-US" sz="2400" dirty="0">
              <a:solidFill>
                <a:srgbClr val="000000"/>
              </a:solidFill>
              <a:latin typeface="Outfit"/>
              <a:ea typeface="Outfit"/>
              <a:cs typeface="Outfit"/>
              <a:sym typeface="Outfit"/>
            </a:endParaRPr>
          </a:p>
        </p:txBody>
      </p:sp>
    </p:spTree>
    <p:extLst>
      <p:ext uri="{BB962C8B-B14F-4D97-AF65-F5344CB8AC3E}">
        <p14:creationId xmlns:p14="http://schemas.microsoft.com/office/powerpoint/2010/main" val="3447563785"/>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8960B-7B01-A469-372E-A45E03EFA997}"/>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ECEFA03C-9758-FA27-CEB8-D015C6AFC897}"/>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0951C120-EA74-173C-212B-70100ECC6D55}"/>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9B264805-B27B-7651-AC75-C029747AA66F}"/>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685CE433-7E2E-7A54-8428-60C93BD4E883}"/>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2F7F423F-E820-087F-1638-D30FFD8C9F0D}"/>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616865D6-F9BB-D4BD-385F-4F40CCDD3044}"/>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0B8631E0-6E2F-3738-7CDF-4B3AFE6A7CD7}"/>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9" name="TextBox 9">
            <a:extLst>
              <a:ext uri="{FF2B5EF4-FFF2-40B4-BE49-F238E27FC236}">
                <a16:creationId xmlns:a16="http://schemas.microsoft.com/office/drawing/2014/main" id="{A67C9411-5F02-E441-CECD-E9B44BFAA7DB}"/>
              </a:ext>
            </a:extLst>
          </p:cNvPr>
          <p:cNvSpPr txBox="1"/>
          <p:nvPr/>
        </p:nvSpPr>
        <p:spPr>
          <a:xfrm>
            <a:off x="1104305" y="93970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sp>
        <p:nvSpPr>
          <p:cNvPr id="11" name="TextBox 11">
            <a:extLst>
              <a:ext uri="{FF2B5EF4-FFF2-40B4-BE49-F238E27FC236}">
                <a16:creationId xmlns:a16="http://schemas.microsoft.com/office/drawing/2014/main" id="{016502F6-E2EC-0AA6-C447-6DD03A05449D}"/>
              </a:ext>
            </a:extLst>
          </p:cNvPr>
          <p:cNvSpPr txBox="1"/>
          <p:nvPr/>
        </p:nvSpPr>
        <p:spPr>
          <a:xfrm>
            <a:off x="1028700" y="1236622"/>
            <a:ext cx="7734300" cy="832023"/>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Evaluating Agent Systems</a:t>
            </a:r>
          </a:p>
        </p:txBody>
      </p:sp>
      <p:sp>
        <p:nvSpPr>
          <p:cNvPr id="12" name="TextBox 12">
            <a:extLst>
              <a:ext uri="{FF2B5EF4-FFF2-40B4-BE49-F238E27FC236}">
                <a16:creationId xmlns:a16="http://schemas.microsoft.com/office/drawing/2014/main" id="{57D14AF5-1D4F-CE33-D6B9-15145975BC7D}"/>
              </a:ext>
            </a:extLst>
          </p:cNvPr>
          <p:cNvSpPr txBox="1"/>
          <p:nvPr/>
        </p:nvSpPr>
        <p:spPr>
          <a:xfrm>
            <a:off x="1028700" y="2714466"/>
            <a:ext cx="16725900" cy="4763420"/>
          </a:xfrm>
          <a:prstGeom prst="rect">
            <a:avLst/>
          </a:prstGeom>
        </p:spPr>
        <p:txBody>
          <a:bodyPr wrap="square" lIns="0" tIns="0" rIns="0" bIns="0" rtlCol="0" anchor="t">
            <a:spAutoFit/>
          </a:bodyPr>
          <a:lstStyle/>
          <a:p>
            <a:pPr algn="l">
              <a:lnSpc>
                <a:spcPts val="3359"/>
              </a:lnSpc>
            </a:pPr>
            <a:endParaRPr lang="en-US" sz="2400" dirty="0">
              <a:solidFill>
                <a:srgbClr val="000000"/>
              </a:solidFill>
              <a:latin typeface="Outfit Bold"/>
              <a:ea typeface="Outfit Bold"/>
              <a:cs typeface="Outfit Bold"/>
              <a:sym typeface="Outfit Bold"/>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Task success rate</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Tool call accuracy</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Latency and retries</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User feedback loop</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algn="l">
              <a:lnSpc>
                <a:spcPts val="3359"/>
              </a:lnSpc>
            </a:pPr>
            <a:endParaRPr lang="en-US" sz="2400" dirty="0">
              <a:solidFill>
                <a:srgbClr val="000000"/>
              </a:solidFill>
              <a:latin typeface="Outfit"/>
              <a:ea typeface="Outfit"/>
              <a:cs typeface="Outfit"/>
              <a:sym typeface="Outfit"/>
            </a:endParaRPr>
          </a:p>
        </p:txBody>
      </p:sp>
    </p:spTree>
    <p:extLst>
      <p:ext uri="{BB962C8B-B14F-4D97-AF65-F5344CB8AC3E}">
        <p14:creationId xmlns:p14="http://schemas.microsoft.com/office/powerpoint/2010/main" val="3971176319"/>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7622F-62EC-D1AB-276A-069A7F6F8F3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77C97D2-0A81-33BB-C103-1ED8A7073FCC}"/>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CFCAB29E-C983-3719-A4A3-5B1C0D00295F}"/>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94598D16-D781-39BF-2A6D-1109E076BF98}"/>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498E9F10-F63E-A6B9-5014-970CDE67D012}"/>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5C4955F9-3F51-4CCD-D115-E1A5C1DE58EA}"/>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DA483F9E-A574-EC33-0A5B-754F5A795FD1}"/>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292323E0-5147-2A94-5D0F-66DD2B1E11CD}"/>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9" name="TextBox 9">
            <a:extLst>
              <a:ext uri="{FF2B5EF4-FFF2-40B4-BE49-F238E27FC236}">
                <a16:creationId xmlns:a16="http://schemas.microsoft.com/office/drawing/2014/main" id="{A5E769C0-26E8-519B-9126-2246C82B3181}"/>
              </a:ext>
            </a:extLst>
          </p:cNvPr>
          <p:cNvSpPr txBox="1"/>
          <p:nvPr/>
        </p:nvSpPr>
        <p:spPr>
          <a:xfrm>
            <a:off x="1104305" y="93970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sp>
        <p:nvSpPr>
          <p:cNvPr id="11" name="TextBox 11">
            <a:extLst>
              <a:ext uri="{FF2B5EF4-FFF2-40B4-BE49-F238E27FC236}">
                <a16:creationId xmlns:a16="http://schemas.microsoft.com/office/drawing/2014/main" id="{9ACEFC95-7068-08CF-A39B-869F64FF9AB6}"/>
              </a:ext>
            </a:extLst>
          </p:cNvPr>
          <p:cNvSpPr txBox="1"/>
          <p:nvPr/>
        </p:nvSpPr>
        <p:spPr>
          <a:xfrm>
            <a:off x="1028700" y="1236622"/>
            <a:ext cx="9258300" cy="832023"/>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Ethics, Governance, and Safety</a:t>
            </a:r>
          </a:p>
        </p:txBody>
      </p:sp>
      <p:sp>
        <p:nvSpPr>
          <p:cNvPr id="12" name="TextBox 12">
            <a:extLst>
              <a:ext uri="{FF2B5EF4-FFF2-40B4-BE49-F238E27FC236}">
                <a16:creationId xmlns:a16="http://schemas.microsoft.com/office/drawing/2014/main" id="{E34A5C26-0D4F-F00C-196E-527020A37E4F}"/>
              </a:ext>
            </a:extLst>
          </p:cNvPr>
          <p:cNvSpPr txBox="1"/>
          <p:nvPr/>
        </p:nvSpPr>
        <p:spPr>
          <a:xfrm>
            <a:off x="1028700" y="2714466"/>
            <a:ext cx="16725900" cy="4763420"/>
          </a:xfrm>
          <a:prstGeom prst="rect">
            <a:avLst/>
          </a:prstGeom>
        </p:spPr>
        <p:txBody>
          <a:bodyPr wrap="square" lIns="0" tIns="0" rIns="0" bIns="0" rtlCol="0" anchor="t">
            <a:spAutoFit/>
          </a:bodyPr>
          <a:lstStyle/>
          <a:p>
            <a:pPr algn="l">
              <a:lnSpc>
                <a:spcPts val="3359"/>
              </a:lnSpc>
            </a:pPr>
            <a:endParaRPr lang="en-US" sz="2400" dirty="0">
              <a:solidFill>
                <a:srgbClr val="000000"/>
              </a:solidFill>
              <a:latin typeface="Outfit Bold"/>
              <a:ea typeface="Outfit Bold"/>
              <a:cs typeface="Outfit Bold"/>
              <a:sym typeface="Outfit Bold"/>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HITL and bounded autonomy</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Memory:</a:t>
            </a:r>
            <a:r>
              <a:rPr lang="en-US" sz="2400" dirty="0">
                <a:solidFill>
                  <a:srgbClr val="000000"/>
                </a:solidFill>
                <a:latin typeface="Outfit"/>
                <a:ea typeface="Outfit"/>
                <a:cs typeface="Outfit"/>
                <a:sym typeface="Outfit"/>
              </a:rPr>
              <a:t> short-term vs. episodic vs. long-term</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Observability, logging, and rollback</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GDPR, HIPAA: </a:t>
            </a:r>
            <a:r>
              <a:rPr lang="en-US" sz="2400" dirty="0">
                <a:solidFill>
                  <a:srgbClr val="000000"/>
                </a:solidFill>
                <a:latin typeface="Outfit"/>
                <a:ea typeface="Outfit"/>
                <a:cs typeface="Outfit"/>
                <a:sym typeface="Outfit"/>
              </a:rPr>
              <a:t>compliance-first architecture</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algn="l">
              <a:lnSpc>
                <a:spcPts val="3359"/>
              </a:lnSpc>
            </a:pPr>
            <a:endParaRPr lang="en-US" sz="2400" dirty="0">
              <a:solidFill>
                <a:srgbClr val="000000"/>
              </a:solidFill>
              <a:latin typeface="Outfit"/>
              <a:ea typeface="Outfit"/>
              <a:cs typeface="Outfit"/>
              <a:sym typeface="Outfit"/>
            </a:endParaRPr>
          </a:p>
        </p:txBody>
      </p:sp>
    </p:spTree>
    <p:extLst>
      <p:ext uri="{BB962C8B-B14F-4D97-AF65-F5344CB8AC3E}">
        <p14:creationId xmlns:p14="http://schemas.microsoft.com/office/powerpoint/2010/main" val="3321739256"/>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0061D-3AD4-4E73-CF60-E2ACCCDEE7EC}"/>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7C151DE3-2A10-2096-AC4E-F6CE31C93E09}"/>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C1F672FA-A40E-4DAF-229D-B2B6EBCE50CF}"/>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7F629188-86C1-96AB-56BB-E4860B822D39}"/>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F195437A-C7C6-6FFB-F6EC-DCCC67F8AF85}"/>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57D2D18B-7BB3-314C-B022-B51FDE6C5907}"/>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DB1BC942-3110-3C67-6FDE-314533BDA485}"/>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1DDF86B2-6E2D-615C-7E77-AD5DEA8B906B}"/>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9" name="TextBox 9">
            <a:extLst>
              <a:ext uri="{FF2B5EF4-FFF2-40B4-BE49-F238E27FC236}">
                <a16:creationId xmlns:a16="http://schemas.microsoft.com/office/drawing/2014/main" id="{F9AA3597-4C2B-D0E2-7F0C-0BDBF6BEDCE9}"/>
              </a:ext>
            </a:extLst>
          </p:cNvPr>
          <p:cNvSpPr txBox="1"/>
          <p:nvPr/>
        </p:nvSpPr>
        <p:spPr>
          <a:xfrm>
            <a:off x="1104305" y="93970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sp>
        <p:nvSpPr>
          <p:cNvPr id="11" name="TextBox 11">
            <a:extLst>
              <a:ext uri="{FF2B5EF4-FFF2-40B4-BE49-F238E27FC236}">
                <a16:creationId xmlns:a16="http://schemas.microsoft.com/office/drawing/2014/main" id="{00096231-E94C-642C-D40B-49A2EDCDC202}"/>
              </a:ext>
            </a:extLst>
          </p:cNvPr>
          <p:cNvSpPr txBox="1"/>
          <p:nvPr/>
        </p:nvSpPr>
        <p:spPr>
          <a:xfrm>
            <a:off x="1028700" y="1236622"/>
            <a:ext cx="6286500" cy="832023"/>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The Future of Agents</a:t>
            </a:r>
          </a:p>
        </p:txBody>
      </p:sp>
      <p:sp>
        <p:nvSpPr>
          <p:cNvPr id="12" name="TextBox 12">
            <a:extLst>
              <a:ext uri="{FF2B5EF4-FFF2-40B4-BE49-F238E27FC236}">
                <a16:creationId xmlns:a16="http://schemas.microsoft.com/office/drawing/2014/main" id="{D7E5E14C-F805-1859-36A3-93C4CFD8A55E}"/>
              </a:ext>
            </a:extLst>
          </p:cNvPr>
          <p:cNvSpPr txBox="1"/>
          <p:nvPr/>
        </p:nvSpPr>
        <p:spPr>
          <a:xfrm>
            <a:off x="1028700" y="2714466"/>
            <a:ext cx="16725900" cy="4763420"/>
          </a:xfrm>
          <a:prstGeom prst="rect">
            <a:avLst/>
          </a:prstGeom>
        </p:spPr>
        <p:txBody>
          <a:bodyPr wrap="square" lIns="0" tIns="0" rIns="0" bIns="0" rtlCol="0" anchor="t">
            <a:spAutoFit/>
          </a:bodyPr>
          <a:lstStyle/>
          <a:p>
            <a:pPr algn="l">
              <a:lnSpc>
                <a:spcPts val="3359"/>
              </a:lnSpc>
            </a:pPr>
            <a:endParaRPr lang="en-US" sz="2400" dirty="0">
              <a:solidFill>
                <a:srgbClr val="000000"/>
              </a:solidFill>
              <a:latin typeface="Outfit Bold"/>
              <a:ea typeface="Outfit Bold"/>
              <a:cs typeface="Outfit Bold"/>
              <a:sym typeface="Outfit Bold"/>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Self-reflective agents (feedback-driven loop updates)</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Cross-agent cognition &amp; shared goals</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Agent-as-a-Service (A2S) as a deployment model</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Cognitive middleware across domains</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algn="l">
              <a:lnSpc>
                <a:spcPts val="3359"/>
              </a:lnSpc>
            </a:pPr>
            <a:endParaRPr lang="en-US" sz="2400" dirty="0">
              <a:solidFill>
                <a:srgbClr val="000000"/>
              </a:solidFill>
              <a:latin typeface="Outfit"/>
              <a:ea typeface="Outfit"/>
              <a:cs typeface="Outfit"/>
              <a:sym typeface="Outfit"/>
            </a:endParaRPr>
          </a:p>
        </p:txBody>
      </p:sp>
    </p:spTree>
    <p:extLst>
      <p:ext uri="{BB962C8B-B14F-4D97-AF65-F5344CB8AC3E}">
        <p14:creationId xmlns:p14="http://schemas.microsoft.com/office/powerpoint/2010/main" val="684097304"/>
      </p:ext>
    </p:extLst>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07EF7-6715-93AE-AD9B-E0378672474A}"/>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ED821AB-F703-22A5-144E-3D2E70A75271}"/>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B018DFE4-B81E-FFAF-FEF8-32F9037C1229}"/>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52C2087A-BEAF-1691-2842-C31798785503}"/>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45626AD6-2E02-C2D0-2471-FE5CA851B775}"/>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FBB36D8D-CD16-85CF-E3FC-AB8141008722}"/>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16201528-5987-9691-B1EC-1C49B1790C76}"/>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96D1A9CE-69FD-D69B-BC38-D353C4DBBE2B}"/>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9" name="TextBox 9">
            <a:extLst>
              <a:ext uri="{FF2B5EF4-FFF2-40B4-BE49-F238E27FC236}">
                <a16:creationId xmlns:a16="http://schemas.microsoft.com/office/drawing/2014/main" id="{89F4DD2E-2C2C-093B-E7E2-87705498CAF9}"/>
              </a:ext>
            </a:extLst>
          </p:cNvPr>
          <p:cNvSpPr txBox="1"/>
          <p:nvPr/>
        </p:nvSpPr>
        <p:spPr>
          <a:xfrm>
            <a:off x="1104305" y="93970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sp>
        <p:nvSpPr>
          <p:cNvPr id="11" name="TextBox 11">
            <a:extLst>
              <a:ext uri="{FF2B5EF4-FFF2-40B4-BE49-F238E27FC236}">
                <a16:creationId xmlns:a16="http://schemas.microsoft.com/office/drawing/2014/main" id="{2E20BEC9-C0F8-B520-5696-56050F39B5A1}"/>
              </a:ext>
            </a:extLst>
          </p:cNvPr>
          <p:cNvSpPr txBox="1"/>
          <p:nvPr/>
        </p:nvSpPr>
        <p:spPr>
          <a:xfrm>
            <a:off x="1028700" y="1236622"/>
            <a:ext cx="4838700" cy="832023"/>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Key Takeaways</a:t>
            </a:r>
          </a:p>
        </p:txBody>
      </p:sp>
      <p:sp>
        <p:nvSpPr>
          <p:cNvPr id="12" name="TextBox 12">
            <a:extLst>
              <a:ext uri="{FF2B5EF4-FFF2-40B4-BE49-F238E27FC236}">
                <a16:creationId xmlns:a16="http://schemas.microsoft.com/office/drawing/2014/main" id="{AFE9D1D4-05B6-648B-9A31-BE86C9A54E6B}"/>
              </a:ext>
            </a:extLst>
          </p:cNvPr>
          <p:cNvSpPr txBox="1"/>
          <p:nvPr/>
        </p:nvSpPr>
        <p:spPr>
          <a:xfrm>
            <a:off x="1028700" y="2714466"/>
            <a:ext cx="16725900" cy="4763420"/>
          </a:xfrm>
          <a:prstGeom prst="rect">
            <a:avLst/>
          </a:prstGeom>
        </p:spPr>
        <p:txBody>
          <a:bodyPr wrap="square" lIns="0" tIns="0" rIns="0" bIns="0" rtlCol="0" anchor="t">
            <a:spAutoFit/>
          </a:bodyPr>
          <a:lstStyle/>
          <a:p>
            <a:pPr algn="l">
              <a:lnSpc>
                <a:spcPts val="3359"/>
              </a:lnSpc>
            </a:pPr>
            <a:endParaRPr lang="en-US" sz="2400" dirty="0">
              <a:solidFill>
                <a:srgbClr val="000000"/>
              </a:solidFill>
              <a:latin typeface="Outfit Bold"/>
              <a:ea typeface="Outfit Bold"/>
              <a:cs typeface="Outfit Bold"/>
              <a:sym typeface="Outfit Bold"/>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Autonomous ≠ fully independent</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Planning, memory, and tools matter</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Real value lies in orchestration</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Most agents need scaffolding and oversight</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algn="l">
              <a:lnSpc>
                <a:spcPts val="3359"/>
              </a:lnSpc>
            </a:pPr>
            <a:endParaRPr lang="en-US" sz="2400" dirty="0">
              <a:solidFill>
                <a:srgbClr val="000000"/>
              </a:solidFill>
              <a:latin typeface="Outfit"/>
              <a:ea typeface="Outfit"/>
              <a:cs typeface="Outfit"/>
              <a:sym typeface="Outfit"/>
            </a:endParaRPr>
          </a:p>
        </p:txBody>
      </p:sp>
    </p:spTree>
    <p:extLst>
      <p:ext uri="{BB962C8B-B14F-4D97-AF65-F5344CB8AC3E}">
        <p14:creationId xmlns:p14="http://schemas.microsoft.com/office/powerpoint/2010/main" val="874715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6EB2C-72B4-2376-B415-1DBB54E4B58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150BFE9-031E-CA36-023B-637B07AE69B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917" r="-20140" b="-14557"/>
            </a:stretch>
          </a:blipFill>
        </p:spPr>
        <p:txBody>
          <a:bodyPr/>
          <a:lstStyle/>
          <a:p>
            <a:endParaRPr lang="en-US"/>
          </a:p>
        </p:txBody>
      </p:sp>
      <p:sp>
        <p:nvSpPr>
          <p:cNvPr id="3" name="TextBox 3">
            <a:extLst>
              <a:ext uri="{FF2B5EF4-FFF2-40B4-BE49-F238E27FC236}">
                <a16:creationId xmlns:a16="http://schemas.microsoft.com/office/drawing/2014/main" id="{EC7B70BD-A3C3-8A62-3110-7C1BE7A32E3C}"/>
              </a:ext>
            </a:extLst>
          </p:cNvPr>
          <p:cNvSpPr txBox="1"/>
          <p:nvPr/>
        </p:nvSpPr>
        <p:spPr>
          <a:xfrm>
            <a:off x="1028701" y="4479925"/>
            <a:ext cx="4229099" cy="1193800"/>
          </a:xfrm>
          <a:prstGeom prst="rect">
            <a:avLst/>
          </a:prstGeom>
        </p:spPr>
        <p:txBody>
          <a:bodyPr wrap="square" lIns="0" tIns="0" rIns="0" bIns="0" rtlCol="0" anchor="t">
            <a:spAutoFit/>
          </a:bodyPr>
          <a:lstStyle/>
          <a:p>
            <a:pPr algn="ctr">
              <a:lnSpc>
                <a:spcPts val="9799"/>
              </a:lnSpc>
            </a:pPr>
            <a:r>
              <a:rPr lang="en-US" sz="6999" dirty="0">
                <a:solidFill>
                  <a:srgbClr val="FFFFFF"/>
                </a:solidFill>
                <a:latin typeface="Outfit"/>
                <a:ea typeface="Outfit"/>
                <a:cs typeface="Outfit"/>
                <a:sym typeface="Outfit"/>
              </a:rPr>
              <a:t>Thank You</a:t>
            </a:r>
          </a:p>
        </p:txBody>
      </p:sp>
      <p:sp>
        <p:nvSpPr>
          <p:cNvPr id="5" name="AutoShape 5">
            <a:extLst>
              <a:ext uri="{FF2B5EF4-FFF2-40B4-BE49-F238E27FC236}">
                <a16:creationId xmlns:a16="http://schemas.microsoft.com/office/drawing/2014/main" id="{F6230806-A285-7401-5018-2F5698374104}"/>
              </a:ext>
            </a:extLst>
          </p:cNvPr>
          <p:cNvSpPr/>
          <p:nvPr/>
        </p:nvSpPr>
        <p:spPr>
          <a:xfrm>
            <a:off x="1028700" y="4271210"/>
            <a:ext cx="11361420" cy="0"/>
          </a:xfrm>
          <a:prstGeom prst="line">
            <a:avLst/>
          </a:prstGeom>
          <a:ln w="38100" cap="flat">
            <a:solidFill>
              <a:srgbClr val="FFFFFF"/>
            </a:solidFill>
            <a:prstDash val="solid"/>
            <a:headEnd type="none" w="sm" len="sm"/>
            <a:tailEnd type="none" w="sm" len="sm"/>
          </a:ln>
        </p:spPr>
        <p:txBody>
          <a:bodyPr/>
          <a:lstStyle/>
          <a:p>
            <a:endParaRPr lang="en-US"/>
          </a:p>
        </p:txBody>
      </p:sp>
      <p:sp>
        <p:nvSpPr>
          <p:cNvPr id="6" name="Freeform 6">
            <a:extLst>
              <a:ext uri="{FF2B5EF4-FFF2-40B4-BE49-F238E27FC236}">
                <a16:creationId xmlns:a16="http://schemas.microsoft.com/office/drawing/2014/main" id="{3FED85B6-C546-8002-E2CC-108F72D2DE81}"/>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a:p>
        </p:txBody>
      </p:sp>
    </p:spTree>
    <p:extLst>
      <p:ext uri="{BB962C8B-B14F-4D97-AF65-F5344CB8AC3E}">
        <p14:creationId xmlns:p14="http://schemas.microsoft.com/office/powerpoint/2010/main" val="935651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p:cNvGrpSpPr>
            <a:grpSpLocks noChangeAspect="1"/>
          </p:cNvGrpSpPr>
          <p:nvPr/>
        </p:nvGrpSpPr>
        <p:grpSpPr>
          <a:xfrm>
            <a:off x="16331765" y="473688"/>
            <a:ext cx="927535" cy="555012"/>
            <a:chOff x="0" y="0"/>
            <a:chExt cx="1855064" cy="1110031"/>
          </a:xfrm>
        </p:grpSpPr>
        <p:sp>
          <p:nvSpPr>
            <p:cNvPr id="5" name="Freeform 5"/>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9" name="TextBox 9"/>
          <p:cNvSpPr txBox="1"/>
          <p:nvPr/>
        </p:nvSpPr>
        <p:spPr>
          <a:xfrm>
            <a:off x="1104305" y="93970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sp>
        <p:nvSpPr>
          <p:cNvPr id="11" name="TextBox 11"/>
          <p:cNvSpPr txBox="1"/>
          <p:nvPr/>
        </p:nvSpPr>
        <p:spPr>
          <a:xfrm>
            <a:off x="1028700" y="1236622"/>
            <a:ext cx="6896100" cy="1729704"/>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From Scripts to Agents</a:t>
            </a:r>
            <a:br>
              <a:rPr lang="en-US" sz="5000" b="1" dirty="0">
                <a:solidFill>
                  <a:srgbClr val="000000"/>
                </a:solidFill>
                <a:latin typeface="Outfit Bold"/>
                <a:ea typeface="Outfit Bold"/>
                <a:cs typeface="Outfit Bold"/>
                <a:sym typeface="Outfit Bold"/>
              </a:rPr>
            </a:br>
            <a:endParaRPr lang="en-US" sz="5000" b="1" dirty="0">
              <a:solidFill>
                <a:srgbClr val="000000"/>
              </a:solidFill>
              <a:latin typeface="Outfit Bold"/>
              <a:ea typeface="Outfit Bold"/>
              <a:cs typeface="Outfit Bold"/>
              <a:sym typeface="Outfit Bold"/>
            </a:endParaRPr>
          </a:p>
        </p:txBody>
      </p:sp>
      <p:sp>
        <p:nvSpPr>
          <p:cNvPr id="12" name="TextBox 12"/>
          <p:cNvSpPr txBox="1"/>
          <p:nvPr/>
        </p:nvSpPr>
        <p:spPr>
          <a:xfrm>
            <a:off x="1028700" y="2714466"/>
            <a:ext cx="11336978" cy="5199437"/>
          </a:xfrm>
          <a:prstGeom prst="rect">
            <a:avLst/>
          </a:prstGeom>
        </p:spPr>
        <p:txBody>
          <a:bodyPr lIns="0" tIns="0" rIns="0" bIns="0" rtlCol="0" anchor="t">
            <a:spAutoFit/>
          </a:bodyPr>
          <a:lstStyle/>
          <a:p>
            <a:pPr algn="l">
              <a:lnSpc>
                <a:spcPts val="3359"/>
              </a:lnSpc>
            </a:pPr>
            <a:endParaRPr lang="en-US" sz="2400" b="1" dirty="0">
              <a:solidFill>
                <a:srgbClr val="000000"/>
              </a:solidFill>
              <a:latin typeface="Outfit Bold"/>
              <a:ea typeface="Outfit Bold"/>
              <a:cs typeface="Outfit Bold"/>
              <a:sym typeface="Outfit Bold"/>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Traditional automation = brittle workflows</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Modern agents = goal-driven, tool-using</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Autonomy = planning + adaptation</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Use of memory and state</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Designed to respond, reason, act</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algn="l">
              <a:lnSpc>
                <a:spcPts val="3359"/>
              </a:lnSpc>
            </a:pPr>
            <a:endParaRPr lang="en-US" sz="2400" dirty="0">
              <a:solidFill>
                <a:srgbClr val="000000"/>
              </a:solidFill>
              <a:latin typeface="Outfit"/>
              <a:ea typeface="Outfit"/>
              <a:cs typeface="Outfit"/>
              <a:sym typeface="Outfit"/>
            </a:endParaRPr>
          </a:p>
        </p:txBody>
      </p:sp>
    </p:spTree>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DFF6E-B33B-828E-C3CB-DD9F32A4AE2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7B75ED7A-F387-3323-4C3F-2FE9A01EA918}"/>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77F582F5-6A78-4196-5551-EFCBCF225D14}"/>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C4A06878-F28B-F851-5A51-603AA817C213}"/>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BBBCEA96-1700-A371-6E68-8D863B000B74}"/>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8D6C730D-581B-53E2-A069-C5BA79874049}"/>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9A00D28B-242B-126E-43B5-43DB8FC0CED6}"/>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CB2C6071-7F0D-8BAE-5E1A-CFB2F10714F5}"/>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9" name="TextBox 9">
            <a:extLst>
              <a:ext uri="{FF2B5EF4-FFF2-40B4-BE49-F238E27FC236}">
                <a16:creationId xmlns:a16="http://schemas.microsoft.com/office/drawing/2014/main" id="{6A03ED22-E1DF-0827-452E-974637946A8A}"/>
              </a:ext>
            </a:extLst>
          </p:cNvPr>
          <p:cNvSpPr txBox="1"/>
          <p:nvPr/>
        </p:nvSpPr>
        <p:spPr>
          <a:xfrm>
            <a:off x="1104305" y="93970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sp>
        <p:nvSpPr>
          <p:cNvPr id="11" name="TextBox 11">
            <a:extLst>
              <a:ext uri="{FF2B5EF4-FFF2-40B4-BE49-F238E27FC236}">
                <a16:creationId xmlns:a16="http://schemas.microsoft.com/office/drawing/2014/main" id="{3B7DBF99-996A-0143-201E-8820EC45CFC3}"/>
              </a:ext>
            </a:extLst>
          </p:cNvPr>
          <p:cNvSpPr txBox="1"/>
          <p:nvPr/>
        </p:nvSpPr>
        <p:spPr>
          <a:xfrm>
            <a:off x="1028700" y="1236622"/>
            <a:ext cx="9334500" cy="832023"/>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What Is an Autonomous Agent?</a:t>
            </a:r>
          </a:p>
        </p:txBody>
      </p:sp>
      <p:sp>
        <p:nvSpPr>
          <p:cNvPr id="12" name="TextBox 12">
            <a:extLst>
              <a:ext uri="{FF2B5EF4-FFF2-40B4-BE49-F238E27FC236}">
                <a16:creationId xmlns:a16="http://schemas.microsoft.com/office/drawing/2014/main" id="{AA11B276-3D59-82DD-6B55-2F382E4422DD}"/>
              </a:ext>
            </a:extLst>
          </p:cNvPr>
          <p:cNvSpPr txBox="1"/>
          <p:nvPr/>
        </p:nvSpPr>
        <p:spPr>
          <a:xfrm>
            <a:off x="1028700" y="2714466"/>
            <a:ext cx="11336978" cy="5199437"/>
          </a:xfrm>
          <a:prstGeom prst="rect">
            <a:avLst/>
          </a:prstGeom>
        </p:spPr>
        <p:txBody>
          <a:bodyPr lIns="0" tIns="0" rIns="0" bIns="0" rtlCol="0" anchor="t">
            <a:spAutoFit/>
          </a:bodyPr>
          <a:lstStyle/>
          <a:p>
            <a:pPr algn="l">
              <a:lnSpc>
                <a:spcPts val="3359"/>
              </a:lnSpc>
            </a:pPr>
            <a:endParaRPr lang="en-US" sz="2400" b="1" dirty="0">
              <a:solidFill>
                <a:srgbClr val="000000"/>
              </a:solidFill>
              <a:latin typeface="Outfit Bold"/>
              <a:ea typeface="Outfit Bold"/>
              <a:cs typeface="Outfit Bold"/>
              <a:sym typeface="Outfit Bold"/>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Goal-driven and adaptive</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Continuously perceives its environment</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Processes and contextualizes inputs</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Plans actions using internal memory</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Learns and evolves through experience</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algn="l">
              <a:lnSpc>
                <a:spcPts val="3359"/>
              </a:lnSpc>
            </a:pPr>
            <a:endParaRPr lang="en-US" sz="2400" dirty="0">
              <a:solidFill>
                <a:srgbClr val="000000"/>
              </a:solidFill>
              <a:latin typeface="Outfit"/>
              <a:ea typeface="Outfit"/>
              <a:cs typeface="Outfit"/>
              <a:sym typeface="Outfit"/>
            </a:endParaRPr>
          </a:p>
        </p:txBody>
      </p:sp>
    </p:spTree>
    <p:extLst>
      <p:ext uri="{BB962C8B-B14F-4D97-AF65-F5344CB8AC3E}">
        <p14:creationId xmlns:p14="http://schemas.microsoft.com/office/powerpoint/2010/main" val="4227866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A082B-DD6B-5041-058B-8B6D5748190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FDB1196C-4007-69E4-0AD0-8900F456F6A1}"/>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0631CCFF-C6BD-9B6B-5C77-4631DE7D51D4}"/>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4" name="TextBox 4">
            <a:extLst>
              <a:ext uri="{FF2B5EF4-FFF2-40B4-BE49-F238E27FC236}">
                <a16:creationId xmlns:a16="http://schemas.microsoft.com/office/drawing/2014/main" id="{1E593A15-46D2-1F35-4882-8D844A616F52}"/>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5" name="TextBox 5">
            <a:extLst>
              <a:ext uri="{FF2B5EF4-FFF2-40B4-BE49-F238E27FC236}">
                <a16:creationId xmlns:a16="http://schemas.microsoft.com/office/drawing/2014/main" id="{0B12C2EE-8B0B-BE9A-0F72-7FB101DBED74}"/>
              </a:ext>
            </a:extLst>
          </p:cNvPr>
          <p:cNvSpPr txBox="1"/>
          <p:nvPr/>
        </p:nvSpPr>
        <p:spPr>
          <a:xfrm>
            <a:off x="1256705" y="95494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grpSp>
        <p:nvGrpSpPr>
          <p:cNvPr id="6" name="Group 6">
            <a:extLst>
              <a:ext uri="{FF2B5EF4-FFF2-40B4-BE49-F238E27FC236}">
                <a16:creationId xmlns:a16="http://schemas.microsoft.com/office/drawing/2014/main" id="{3E6C9302-8EBA-35BF-11FB-BD50BA2DCF8E}"/>
              </a:ext>
            </a:extLst>
          </p:cNvPr>
          <p:cNvGrpSpPr>
            <a:grpSpLocks noChangeAspect="1"/>
          </p:cNvGrpSpPr>
          <p:nvPr/>
        </p:nvGrpSpPr>
        <p:grpSpPr>
          <a:xfrm>
            <a:off x="16331765" y="473688"/>
            <a:ext cx="927535" cy="555012"/>
            <a:chOff x="0" y="0"/>
            <a:chExt cx="1855064" cy="1110031"/>
          </a:xfrm>
        </p:grpSpPr>
        <p:sp>
          <p:nvSpPr>
            <p:cNvPr id="7" name="Freeform 7">
              <a:extLst>
                <a:ext uri="{FF2B5EF4-FFF2-40B4-BE49-F238E27FC236}">
                  <a16:creationId xmlns:a16="http://schemas.microsoft.com/office/drawing/2014/main" id="{91667598-5660-D3A5-2539-64EE5E359F42}"/>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8" name="Freeform 8">
              <a:extLst>
                <a:ext uri="{FF2B5EF4-FFF2-40B4-BE49-F238E27FC236}">
                  <a16:creationId xmlns:a16="http://schemas.microsoft.com/office/drawing/2014/main" id="{1E5F847B-7594-A917-F951-B16BEECADA44}"/>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9" name="Freeform 9">
              <a:extLst>
                <a:ext uri="{FF2B5EF4-FFF2-40B4-BE49-F238E27FC236}">
                  <a16:creationId xmlns:a16="http://schemas.microsoft.com/office/drawing/2014/main" id="{5E0CE6C6-0198-0A90-BE15-29A681331B91}"/>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29" name="TextBox 29">
            <a:extLst>
              <a:ext uri="{FF2B5EF4-FFF2-40B4-BE49-F238E27FC236}">
                <a16:creationId xmlns:a16="http://schemas.microsoft.com/office/drawing/2014/main" id="{EB16EABE-0C70-65E7-B152-B0379416505F}"/>
              </a:ext>
            </a:extLst>
          </p:cNvPr>
          <p:cNvSpPr txBox="1"/>
          <p:nvPr/>
        </p:nvSpPr>
        <p:spPr>
          <a:xfrm>
            <a:off x="1028700" y="1461010"/>
            <a:ext cx="7048500" cy="832023"/>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The Cognitive Loop</a:t>
            </a:r>
          </a:p>
        </p:txBody>
      </p:sp>
      <p:sp>
        <p:nvSpPr>
          <p:cNvPr id="82" name="Rectangle 81">
            <a:extLst>
              <a:ext uri="{FF2B5EF4-FFF2-40B4-BE49-F238E27FC236}">
                <a16:creationId xmlns:a16="http://schemas.microsoft.com/office/drawing/2014/main" id="{3FA2B174-E0CC-063B-F21F-7D01A01E31FC}"/>
              </a:ext>
            </a:extLst>
          </p:cNvPr>
          <p:cNvSpPr/>
          <p:nvPr/>
        </p:nvSpPr>
        <p:spPr>
          <a:xfrm>
            <a:off x="9556315" y="4126945"/>
            <a:ext cx="7671248" cy="11953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800"/>
              </a:spcBef>
            </a:pPr>
            <a:endParaRPr lang="pl-PL" sz="3500" b="1" dirty="0">
              <a:solidFill>
                <a:schemeClr val="tx1"/>
              </a:solidFill>
              <a:latin typeface="Outfit" panose="020B0604020202020204" charset="0"/>
            </a:endParaRPr>
          </a:p>
          <a:p>
            <a:pPr>
              <a:spcBef>
                <a:spcPts val="800"/>
              </a:spcBef>
            </a:pPr>
            <a:r>
              <a:rPr lang="en-US" sz="3500" dirty="0">
                <a:solidFill>
                  <a:schemeClr val="tx1"/>
                </a:solidFill>
                <a:latin typeface="Outfit" panose="020B0604020202020204" charset="0"/>
              </a:rPr>
              <a:t>Cognitive loop—a continuous cycle of perception, reasoning, planning, action, and learning</a:t>
            </a:r>
          </a:p>
        </p:txBody>
      </p:sp>
      <p:pic>
        <p:nvPicPr>
          <p:cNvPr id="11" name="Content Placeholder 3" descr="A diagram of a task objective&#10;&#10;AI-generated content may be incorrect.">
            <a:extLst>
              <a:ext uri="{FF2B5EF4-FFF2-40B4-BE49-F238E27FC236}">
                <a16:creationId xmlns:a16="http://schemas.microsoft.com/office/drawing/2014/main" id="{E93C619F-7C84-EE0B-C61E-511D95E49D37}"/>
              </a:ext>
            </a:extLst>
          </p:cNvPr>
          <p:cNvPicPr>
            <a:picLocks noChangeAspect="1"/>
          </p:cNvPicPr>
          <p:nvPr/>
        </p:nvPicPr>
        <p:blipFill>
          <a:blip r:embed="rId3"/>
          <a:stretch>
            <a:fillRect/>
          </a:stretch>
        </p:blipFill>
        <p:spPr>
          <a:xfrm>
            <a:off x="1567271" y="2487701"/>
            <a:ext cx="6656213" cy="5669258"/>
          </a:xfrm>
          <a:prstGeom prst="rect">
            <a:avLst/>
          </a:prstGeom>
        </p:spPr>
      </p:pic>
    </p:spTree>
    <p:extLst>
      <p:ext uri="{BB962C8B-B14F-4D97-AF65-F5344CB8AC3E}">
        <p14:creationId xmlns:p14="http://schemas.microsoft.com/office/powerpoint/2010/main" val="1839107492"/>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245D6-4F22-E775-3DF4-09A890E4CA7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F1EE38D-5299-B207-D43B-7A4EA95C8A0A}"/>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D160D8A5-7BCA-7A41-8953-FE1D19E0CD43}"/>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885A1214-7E7B-D38A-A1AB-E36833FEC751}"/>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51D059A1-D3EE-9979-7F8A-B56F2FD62141}"/>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9A468C5D-374A-1F02-0C90-21E1BC8D56F6}"/>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C3A5AD13-71F5-775F-5BC5-F334B7BE65F1}"/>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8C7154C8-C484-EB45-11B7-8D0603272A41}"/>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9" name="TextBox 9">
            <a:extLst>
              <a:ext uri="{FF2B5EF4-FFF2-40B4-BE49-F238E27FC236}">
                <a16:creationId xmlns:a16="http://schemas.microsoft.com/office/drawing/2014/main" id="{9EC186D4-6D14-C296-F5C1-536502917367}"/>
              </a:ext>
            </a:extLst>
          </p:cNvPr>
          <p:cNvSpPr txBox="1"/>
          <p:nvPr/>
        </p:nvSpPr>
        <p:spPr>
          <a:xfrm>
            <a:off x="1104305" y="93970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sp>
        <p:nvSpPr>
          <p:cNvPr id="11" name="TextBox 11">
            <a:extLst>
              <a:ext uri="{FF2B5EF4-FFF2-40B4-BE49-F238E27FC236}">
                <a16:creationId xmlns:a16="http://schemas.microsoft.com/office/drawing/2014/main" id="{C1DDF418-70BE-F300-14D2-3D752761D0B3}"/>
              </a:ext>
            </a:extLst>
          </p:cNvPr>
          <p:cNvSpPr txBox="1"/>
          <p:nvPr/>
        </p:nvSpPr>
        <p:spPr>
          <a:xfrm>
            <a:off x="1028700" y="1236622"/>
            <a:ext cx="8115300" cy="832023"/>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The Agent Loop in Practice</a:t>
            </a:r>
          </a:p>
        </p:txBody>
      </p:sp>
      <p:sp>
        <p:nvSpPr>
          <p:cNvPr id="12" name="TextBox 12">
            <a:extLst>
              <a:ext uri="{FF2B5EF4-FFF2-40B4-BE49-F238E27FC236}">
                <a16:creationId xmlns:a16="http://schemas.microsoft.com/office/drawing/2014/main" id="{9AF0A5F3-2C0A-FD2C-2D98-A8C7E3EE75C2}"/>
              </a:ext>
            </a:extLst>
          </p:cNvPr>
          <p:cNvSpPr txBox="1"/>
          <p:nvPr/>
        </p:nvSpPr>
        <p:spPr>
          <a:xfrm>
            <a:off x="1028700" y="2714466"/>
            <a:ext cx="11336978" cy="4327403"/>
          </a:xfrm>
          <a:prstGeom prst="rect">
            <a:avLst/>
          </a:prstGeom>
        </p:spPr>
        <p:txBody>
          <a:bodyPr lIns="0" tIns="0" rIns="0" bIns="0" rtlCol="0" anchor="t">
            <a:spAutoFit/>
          </a:bodyPr>
          <a:lstStyle/>
          <a:p>
            <a:pPr algn="l">
              <a:lnSpc>
                <a:spcPts val="3359"/>
              </a:lnSpc>
            </a:pPr>
            <a:endParaRPr lang="en-US" sz="2400" b="1" dirty="0">
              <a:solidFill>
                <a:srgbClr val="000000"/>
              </a:solidFill>
              <a:latin typeface="Outfit Bold"/>
              <a:ea typeface="Outfit Bold"/>
              <a:cs typeface="Outfit Bold"/>
              <a:sym typeface="Outfit Bold"/>
            </a:endParaRPr>
          </a:p>
          <a:p>
            <a:pPr marL="518160" lvl="1" indent="-259080" algn="l">
              <a:lnSpc>
                <a:spcPts val="3359"/>
              </a:lnSpc>
              <a:buFont typeface="Arial"/>
              <a:buChar char="•"/>
            </a:pPr>
            <a:r>
              <a:rPr lang="en-US" sz="2400" b="1" dirty="0">
                <a:solidFill>
                  <a:srgbClr val="000000"/>
                </a:solidFill>
                <a:latin typeface="Outfit"/>
                <a:ea typeface="Outfit"/>
                <a:cs typeface="Outfit"/>
                <a:sym typeface="Outfit"/>
              </a:rPr>
              <a:t>Perception → Context → Plan → Act → Learn → repeat</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Based on Franklin &amp; Graesser's agent model</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Supports adaptation in dynamic environments</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Drives goal refinement</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algn="l">
              <a:lnSpc>
                <a:spcPts val="3359"/>
              </a:lnSpc>
            </a:pPr>
            <a:endParaRPr lang="en-US" sz="2400" dirty="0">
              <a:solidFill>
                <a:srgbClr val="000000"/>
              </a:solidFill>
              <a:latin typeface="Outfit"/>
              <a:ea typeface="Outfit"/>
              <a:cs typeface="Outfit"/>
              <a:sym typeface="Outfit"/>
            </a:endParaRPr>
          </a:p>
        </p:txBody>
      </p:sp>
    </p:spTree>
    <p:extLst>
      <p:ext uri="{BB962C8B-B14F-4D97-AF65-F5344CB8AC3E}">
        <p14:creationId xmlns:p14="http://schemas.microsoft.com/office/powerpoint/2010/main" val="1046288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C1240-9CA2-3F90-DAF6-CB5637F6E45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5B00F7E8-42AB-B708-78D8-6D2786BB15AD}"/>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D187B214-6422-CD5D-838F-7F6660F89F09}"/>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D11FC019-093C-DD6E-2C25-1CFC4ECB493E}"/>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7E3290A5-6A87-EDB7-7DDF-DA1A8EB9D5C9}"/>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9C4AF17A-6A8A-970B-FBF1-4DCC780554A3}"/>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A54AD1C8-3838-6E8B-B34E-1675C11F3526}"/>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86DB4335-ADDF-2513-D0A1-88222C55328C}"/>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9" name="TextBox 9">
            <a:extLst>
              <a:ext uri="{FF2B5EF4-FFF2-40B4-BE49-F238E27FC236}">
                <a16:creationId xmlns:a16="http://schemas.microsoft.com/office/drawing/2014/main" id="{D7E973A2-E1B9-12FD-50C6-CAAF2E9F55FC}"/>
              </a:ext>
            </a:extLst>
          </p:cNvPr>
          <p:cNvSpPr txBox="1"/>
          <p:nvPr/>
        </p:nvSpPr>
        <p:spPr>
          <a:xfrm>
            <a:off x="1104305" y="93970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sp>
        <p:nvSpPr>
          <p:cNvPr id="11" name="TextBox 11">
            <a:extLst>
              <a:ext uri="{FF2B5EF4-FFF2-40B4-BE49-F238E27FC236}">
                <a16:creationId xmlns:a16="http://schemas.microsoft.com/office/drawing/2014/main" id="{6DA7615D-6E43-2B28-163D-7DFF346E6C17}"/>
              </a:ext>
            </a:extLst>
          </p:cNvPr>
          <p:cNvSpPr txBox="1"/>
          <p:nvPr/>
        </p:nvSpPr>
        <p:spPr>
          <a:xfrm>
            <a:off x="1028700" y="1236622"/>
            <a:ext cx="6591300" cy="832023"/>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 Hype – What We Hear</a:t>
            </a:r>
          </a:p>
        </p:txBody>
      </p:sp>
      <p:sp>
        <p:nvSpPr>
          <p:cNvPr id="12" name="TextBox 12">
            <a:extLst>
              <a:ext uri="{FF2B5EF4-FFF2-40B4-BE49-F238E27FC236}">
                <a16:creationId xmlns:a16="http://schemas.microsoft.com/office/drawing/2014/main" id="{936B9461-4555-D5F0-3B9C-E98668587A26}"/>
              </a:ext>
            </a:extLst>
          </p:cNvPr>
          <p:cNvSpPr txBox="1"/>
          <p:nvPr/>
        </p:nvSpPr>
        <p:spPr>
          <a:xfrm>
            <a:off x="1028700" y="2714466"/>
            <a:ext cx="11336978" cy="4327403"/>
          </a:xfrm>
          <a:prstGeom prst="rect">
            <a:avLst/>
          </a:prstGeom>
        </p:spPr>
        <p:txBody>
          <a:bodyPr lIns="0" tIns="0" rIns="0" bIns="0" rtlCol="0" anchor="t">
            <a:spAutoFit/>
          </a:bodyPr>
          <a:lstStyle/>
          <a:p>
            <a:pPr algn="l">
              <a:lnSpc>
                <a:spcPts val="3359"/>
              </a:lnSpc>
            </a:pPr>
            <a:endParaRPr lang="en-US" sz="2400" b="1" dirty="0">
              <a:solidFill>
                <a:srgbClr val="000000"/>
              </a:solidFill>
              <a:latin typeface="Outfit Bold"/>
              <a:ea typeface="Outfit Bold"/>
              <a:cs typeface="Outfit Bold"/>
              <a:sym typeface="Outfit Bold"/>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"Agents will replace developers“</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"Just give it a goal and go!“</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"One agent can do everything“</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"Fully autonomous apps today"</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algn="l">
              <a:lnSpc>
                <a:spcPts val="3359"/>
              </a:lnSpc>
            </a:pPr>
            <a:endParaRPr lang="en-US" sz="2400" dirty="0">
              <a:solidFill>
                <a:srgbClr val="000000"/>
              </a:solidFill>
              <a:latin typeface="Outfit"/>
              <a:ea typeface="Outfit"/>
              <a:cs typeface="Outfit"/>
              <a:sym typeface="Outfit"/>
            </a:endParaRPr>
          </a:p>
        </p:txBody>
      </p:sp>
    </p:spTree>
    <p:extLst>
      <p:ext uri="{BB962C8B-B14F-4D97-AF65-F5344CB8AC3E}">
        <p14:creationId xmlns:p14="http://schemas.microsoft.com/office/powerpoint/2010/main" val="3352749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FBD3A-FC2E-04AB-734A-49E7AE7CA636}"/>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31433DB-2C98-9745-44D6-4BC40E42DC91}"/>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489DD641-968D-E9A9-7C98-D213B95F5DD6}"/>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E417B3AD-2F6E-92EF-9FB3-129CCB4335AA}"/>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0D0CB87B-5D0A-2242-F00D-481E99224161}"/>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B21392AD-C89D-F632-64AC-A4F573E31166}"/>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D817DEB0-6A9D-78C9-6D04-31BB71F9C879}"/>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5014933A-06EE-F4FB-7E3F-715F94A203E8}"/>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9" name="TextBox 9">
            <a:extLst>
              <a:ext uri="{FF2B5EF4-FFF2-40B4-BE49-F238E27FC236}">
                <a16:creationId xmlns:a16="http://schemas.microsoft.com/office/drawing/2014/main" id="{0E98CEC5-345D-9700-4095-E52F7F8769F6}"/>
              </a:ext>
            </a:extLst>
          </p:cNvPr>
          <p:cNvSpPr txBox="1"/>
          <p:nvPr/>
        </p:nvSpPr>
        <p:spPr>
          <a:xfrm>
            <a:off x="1104305" y="93970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sp>
        <p:nvSpPr>
          <p:cNvPr id="11" name="TextBox 11">
            <a:extLst>
              <a:ext uri="{FF2B5EF4-FFF2-40B4-BE49-F238E27FC236}">
                <a16:creationId xmlns:a16="http://schemas.microsoft.com/office/drawing/2014/main" id="{DFEE24D2-4443-5262-C737-21309133F41D}"/>
              </a:ext>
            </a:extLst>
          </p:cNvPr>
          <p:cNvSpPr txBox="1"/>
          <p:nvPr/>
        </p:nvSpPr>
        <p:spPr>
          <a:xfrm>
            <a:off x="1028700" y="1236622"/>
            <a:ext cx="8953500" cy="832023"/>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Reality – What Actually Works</a:t>
            </a:r>
          </a:p>
        </p:txBody>
      </p:sp>
      <p:sp>
        <p:nvSpPr>
          <p:cNvPr id="12" name="TextBox 12">
            <a:extLst>
              <a:ext uri="{FF2B5EF4-FFF2-40B4-BE49-F238E27FC236}">
                <a16:creationId xmlns:a16="http://schemas.microsoft.com/office/drawing/2014/main" id="{49D017FB-0F84-8796-3129-037A9DF90769}"/>
              </a:ext>
            </a:extLst>
          </p:cNvPr>
          <p:cNvSpPr txBox="1"/>
          <p:nvPr/>
        </p:nvSpPr>
        <p:spPr>
          <a:xfrm>
            <a:off x="1028700" y="2714466"/>
            <a:ext cx="11336978" cy="5635453"/>
          </a:xfrm>
          <a:prstGeom prst="rect">
            <a:avLst/>
          </a:prstGeom>
        </p:spPr>
        <p:txBody>
          <a:bodyPr lIns="0" tIns="0" rIns="0" bIns="0" rtlCol="0" anchor="t">
            <a:spAutoFit/>
          </a:bodyPr>
          <a:lstStyle/>
          <a:p>
            <a:pPr algn="l">
              <a:lnSpc>
                <a:spcPts val="3359"/>
              </a:lnSpc>
            </a:pPr>
            <a:endParaRPr lang="en-US" sz="2400" b="1" dirty="0">
              <a:solidFill>
                <a:srgbClr val="000000"/>
              </a:solidFill>
              <a:latin typeface="Outfit Bold"/>
              <a:ea typeface="Outfit Bold"/>
              <a:cs typeface="Outfit Bold"/>
              <a:sym typeface="Outfit Bold"/>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Agents need orchestration</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Tool use must be scoped</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Planning often fails without grounding</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Memory is brittle or shallow</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Hallucination remains unsolved</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algn="l">
              <a:lnSpc>
                <a:spcPts val="3359"/>
              </a:lnSpc>
            </a:pPr>
            <a:endParaRPr lang="en-US" sz="2400" dirty="0">
              <a:solidFill>
                <a:srgbClr val="000000"/>
              </a:solidFill>
              <a:latin typeface="Outfit"/>
              <a:ea typeface="Outfit"/>
              <a:cs typeface="Outfit"/>
              <a:sym typeface="Outfit"/>
            </a:endParaRPr>
          </a:p>
        </p:txBody>
      </p:sp>
    </p:spTree>
    <p:extLst>
      <p:ext uri="{BB962C8B-B14F-4D97-AF65-F5344CB8AC3E}">
        <p14:creationId xmlns:p14="http://schemas.microsoft.com/office/powerpoint/2010/main" val="3224304873"/>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ABEC7-CC5D-A05B-BFC3-81EEF21C57DD}"/>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849252E-99BA-C01C-38DA-130DE4F5535A}"/>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DFAA5B1D-5524-483B-7C05-BDD17986F931}"/>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EF9A0BBC-02BB-984F-7C4D-30CB0D499DE3}"/>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E04349FF-6CE5-5C28-F83B-07D875ECCD12}"/>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8E72E4EB-DF7B-70A8-B411-94D694004403}"/>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2D7B4A9D-B107-2A7C-BA1E-76B34B728EC0}"/>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8930F088-5B8D-2F7E-06BA-7219A00A7986}"/>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9" name="TextBox 9">
            <a:extLst>
              <a:ext uri="{FF2B5EF4-FFF2-40B4-BE49-F238E27FC236}">
                <a16:creationId xmlns:a16="http://schemas.microsoft.com/office/drawing/2014/main" id="{0BF053EA-4128-439A-6C08-6AD714D6DDB7}"/>
              </a:ext>
            </a:extLst>
          </p:cNvPr>
          <p:cNvSpPr txBox="1"/>
          <p:nvPr/>
        </p:nvSpPr>
        <p:spPr>
          <a:xfrm>
            <a:off x="1104305" y="9397049"/>
            <a:ext cx="648295"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sp>
        <p:nvSpPr>
          <p:cNvPr id="11" name="TextBox 11">
            <a:extLst>
              <a:ext uri="{FF2B5EF4-FFF2-40B4-BE49-F238E27FC236}">
                <a16:creationId xmlns:a16="http://schemas.microsoft.com/office/drawing/2014/main" id="{58C0E62A-FCB2-6D22-B823-636ED7BAB727}"/>
              </a:ext>
            </a:extLst>
          </p:cNvPr>
          <p:cNvSpPr txBox="1"/>
          <p:nvPr/>
        </p:nvSpPr>
        <p:spPr>
          <a:xfrm>
            <a:off x="1028700" y="1236622"/>
            <a:ext cx="4610100" cy="832023"/>
          </a:xfrm>
          <a:prstGeom prst="rect">
            <a:avLst/>
          </a:prstGeom>
        </p:spPr>
        <p:txBody>
          <a:bodyPr wrap="square" lIns="0" tIns="0" rIns="0" bIns="0" rtlCol="0" anchor="t">
            <a:spAutoFit/>
          </a:bodyPr>
          <a:lstStyle/>
          <a:p>
            <a:pPr algn="ctr">
              <a:lnSpc>
                <a:spcPts val="7000"/>
              </a:lnSpc>
            </a:pPr>
            <a:r>
              <a:rPr lang="en-US" sz="5000" b="1" dirty="0">
                <a:solidFill>
                  <a:srgbClr val="000000"/>
                </a:solidFill>
                <a:latin typeface="Outfit Bold"/>
                <a:ea typeface="Outfit Bold"/>
                <a:cs typeface="Outfit Bold"/>
                <a:sym typeface="Outfit Bold"/>
              </a:rPr>
              <a:t>Key Challenges</a:t>
            </a:r>
          </a:p>
        </p:txBody>
      </p:sp>
      <p:sp>
        <p:nvSpPr>
          <p:cNvPr id="12" name="TextBox 12">
            <a:extLst>
              <a:ext uri="{FF2B5EF4-FFF2-40B4-BE49-F238E27FC236}">
                <a16:creationId xmlns:a16="http://schemas.microsoft.com/office/drawing/2014/main" id="{49BEA485-6B66-2F74-A96E-0B27941158A0}"/>
              </a:ext>
            </a:extLst>
          </p:cNvPr>
          <p:cNvSpPr txBox="1"/>
          <p:nvPr/>
        </p:nvSpPr>
        <p:spPr>
          <a:xfrm>
            <a:off x="1028700" y="2714466"/>
            <a:ext cx="11336978" cy="6071470"/>
          </a:xfrm>
          <a:prstGeom prst="rect">
            <a:avLst/>
          </a:prstGeom>
        </p:spPr>
        <p:txBody>
          <a:bodyPr lIns="0" tIns="0" rIns="0" bIns="0" rtlCol="0" anchor="t">
            <a:spAutoFit/>
          </a:bodyPr>
          <a:lstStyle/>
          <a:p>
            <a:pPr algn="l">
              <a:lnSpc>
                <a:spcPts val="3359"/>
              </a:lnSpc>
            </a:pPr>
            <a:endParaRPr lang="en-US" sz="2400" b="1" dirty="0">
              <a:solidFill>
                <a:srgbClr val="000000"/>
              </a:solidFill>
              <a:latin typeface="Outfit Bold"/>
              <a:ea typeface="Outfit Bold"/>
              <a:cs typeface="Outfit Bold"/>
              <a:sym typeface="Outfit Bold"/>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Prompt fragility</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API/tool misalignment</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State inconsistency</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Debugging multi-agent paths</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r>
              <a:rPr lang="en-US" sz="2400" dirty="0">
                <a:solidFill>
                  <a:srgbClr val="000000"/>
                </a:solidFill>
                <a:latin typeface="Outfit"/>
                <a:ea typeface="Outfit"/>
                <a:cs typeface="Outfit"/>
                <a:sym typeface="Outfit"/>
              </a:rPr>
              <a:t>Regulatory and privacy risks</a:t>
            </a: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marL="518160" lvl="1" indent="-259080" algn="l">
              <a:lnSpc>
                <a:spcPts val="3359"/>
              </a:lnSpc>
              <a:buFont typeface="Arial"/>
              <a:buChar char="•"/>
            </a:pPr>
            <a:endParaRPr lang="en-US" sz="2400" dirty="0">
              <a:solidFill>
                <a:srgbClr val="000000"/>
              </a:solidFill>
              <a:latin typeface="Outfit"/>
              <a:ea typeface="Outfit"/>
              <a:cs typeface="Outfit"/>
              <a:sym typeface="Outfit"/>
            </a:endParaRPr>
          </a:p>
          <a:p>
            <a:pPr algn="l">
              <a:lnSpc>
                <a:spcPts val="3359"/>
              </a:lnSpc>
            </a:pPr>
            <a:endParaRPr lang="en-US" sz="2400" dirty="0">
              <a:solidFill>
                <a:srgbClr val="000000"/>
              </a:solidFill>
              <a:latin typeface="Outfit"/>
              <a:ea typeface="Outfit"/>
              <a:cs typeface="Outfit"/>
              <a:sym typeface="Outfit"/>
            </a:endParaRPr>
          </a:p>
        </p:txBody>
      </p:sp>
    </p:spTree>
    <p:extLst>
      <p:ext uri="{BB962C8B-B14F-4D97-AF65-F5344CB8AC3E}">
        <p14:creationId xmlns:p14="http://schemas.microsoft.com/office/powerpoint/2010/main" val="2720354283"/>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8CD1E3B10FD647B2C00F8D5CAE40C5" ma:contentTypeVersion="29" ma:contentTypeDescription="Create a new document." ma:contentTypeScope="" ma:versionID="5ae1002b84da2e0cdc6cefba5629065c">
  <xsd:schema xmlns:xsd="http://www.w3.org/2001/XMLSchema" xmlns:xs="http://www.w3.org/2001/XMLSchema" xmlns:p="http://schemas.microsoft.com/office/2006/metadata/properties" xmlns:ns2="53292dda-03c3-4977-bff8-bb8e9ba9cad7" xmlns:ns3="c866c9ed-2f7a-4860-bf57-8153ff3a210a" targetNamespace="http://schemas.microsoft.com/office/2006/metadata/properties" ma:root="true" ma:fieldsID="5165f4bd19b4b66600da1cc23aa1ddf4" ns2:_="" ns3:_="">
    <xsd:import namespace="53292dda-03c3-4977-bff8-bb8e9ba9cad7"/>
    <xsd:import namespace="c866c9ed-2f7a-4860-bf57-8153ff3a210a"/>
    <xsd:element name="properties">
      <xsd:complexType>
        <xsd:sequence>
          <xsd:element name="documentManagement">
            <xsd:complexType>
              <xsd:all>
                <xsd:element ref="ns2:PageCount" minOccurs="0"/>
                <xsd:element ref="ns2:AssetStage" minOccurs="0"/>
                <xsd:element ref="ns2:DaysAllocated" minOccurs="0"/>
                <xsd:element ref="ns2:Priority" minOccurs="0"/>
                <xsd:element ref="ns2:Process" minOccurs="0"/>
                <xsd:element ref="ns2:MediaServiceMetadata" minOccurs="0"/>
                <xsd:element ref="ns2:MediaServiceFastMetadata" minOccurs="0"/>
                <xsd:element ref="ns2:MediaServiceSearchProperties" minOccurs="0"/>
                <xsd:element ref="ns2:MediaServiceObjectDetectorVersions" minOccurs="0"/>
                <xsd:element ref="ns2:Asset_x0020_Number" minOccurs="0"/>
                <xsd:element ref="ns2:Asset_x0020_Type" minOccurs="0"/>
                <xsd:element ref="ns2:Category" minOccurs="0"/>
                <xsd:element ref="ns2:Early_x0020_Access" minOccurs="0"/>
                <xsd:element ref="ns2:Plagiarism_x0020_Originality" minOccurs="0"/>
                <xsd:element ref="ns2:TR_x0020_Score" minOccurs="0"/>
                <xsd:element ref="ns2:Notes0" minOccurs="0"/>
                <xsd:element ref="ns2:Reviewer" minOccurs="0"/>
                <xsd:element ref="ns2:TR_x0020_Name_x0020_1"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SafisComment"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292dda-03c3-4977-bff8-bb8e9ba9cad7" elementFormDefault="qualified">
    <xsd:import namespace="http://schemas.microsoft.com/office/2006/documentManagement/types"/>
    <xsd:import namespace="http://schemas.microsoft.com/office/infopath/2007/PartnerControls"/>
    <xsd:element name="PageCount" ma:index="8" nillable="true" ma:displayName="Page Count" ma:decimals="0" ma:format="Dropdown" ma:internalName="PageCount" ma:percentage="FALSE">
      <xsd:simpleType>
        <xsd:restriction base="dms:Number"/>
      </xsd:simpleType>
    </xsd:element>
    <xsd:element name="AssetStage" ma:index="9" nillable="true" ma:displayName="Asset Stage" ma:format="Dropdown" ma:internalName="AssetStage">
      <xsd:simpleType>
        <xsd:union memberTypes="dms:Text">
          <xsd:simpleType>
            <xsd:restriction base="dms:Choice">
              <xsd:enumeration value="Preliminary Draft In"/>
              <xsd:enumeration value="1st Preliminary Draft Revision"/>
              <xsd:enumeration value="1st Revision Submission"/>
              <xsd:enumeration value="2nd Preliminary Draft Revision"/>
              <xsd:enumeration value="2nd Revision Submission"/>
              <xsd:enumeration value="3rd Preliminary Draft Revision"/>
              <xsd:enumeration value="3rd Revision Submission"/>
              <xsd:enumeration value="Preliminary Draft Acceptance"/>
              <xsd:enumeration value="Draft Ready for Review"/>
              <xsd:enumeration value="Technical Review Sent"/>
              <xsd:enumeration value="Technical Review Received"/>
              <xsd:enumeration value="Rewrites Ready"/>
              <xsd:enumeration value="Rewrites Sent"/>
              <xsd:enumeration value="Final Draft Submission"/>
              <xsd:enumeration value="Final Draft Revision"/>
              <xsd:enumeration value="Final Draft Revision Received"/>
              <xsd:enumeration value="Final Draft Acceptance"/>
              <xsd:enumeration value="Technical Editing"/>
              <xsd:enumeration value="Copy Edit Submission"/>
              <xsd:enumeration value="Copy Editing Done"/>
              <xsd:enumeration value="Placed for Indexing"/>
              <xsd:enumeration value="Indexed"/>
              <xsd:enumeration value="Layouts"/>
              <xsd:enumeration value="Proof Read Submission"/>
              <xsd:enumeration value="Proof Reading Done"/>
              <xsd:enumeration value="PR - Checks"/>
              <xsd:enumeration value="Prefinals Ready"/>
              <xsd:enumeration value="Prefinals Sent"/>
              <xsd:enumeration value="Prefinals Received"/>
              <xsd:enumeration value="Final Review"/>
              <xsd:enumeration value="Finals Completed"/>
              <xsd:enumeration value="​Indexer Finalization"/>
              <xsd:enumeration value="​Editor Finalization"/>
              <xsd:enumeration value="​Production Designer Finalization"/>
              <xsd:enumeration value="Porfolio Director - Checks"/>
              <xsd:enumeration value="​Upload"/>
              <xsd:enumeration value="​Graphics and Code Bundle Complete"/>
              <xsd:enumeration value="​Post Upload"/>
              <xsd:enumeration value="​Published"/>
            </xsd:restriction>
          </xsd:simpleType>
        </xsd:union>
      </xsd:simpleType>
    </xsd:element>
    <xsd:element name="DaysAllocated" ma:index="10" nillable="true" ma:displayName="Days Allocated" ma:decimals="0" ma:default="1" ma:format="Dropdown" ma:internalName="DaysAllocated" ma:percentage="FALSE">
      <xsd:simpleType>
        <xsd:restriction base="dms:Number"/>
      </xsd:simpleType>
    </xsd:element>
    <xsd:element name="Priority" ma:index="11" nillable="true" ma:displayName="Priority" ma:default="0" ma:internalName="Priority">
      <xsd:simpleType>
        <xsd:restriction base="dms:Boolean"/>
      </xsd:simpleType>
    </xsd:element>
    <xsd:element name="Process" ma:index="12" nillable="true" ma:displayName="Process" ma:default="CE" ma:format="Dropdown" ma:internalName="Process">
      <xsd:simpleType>
        <xsd:restriction base="dms:Choice">
          <xsd:enumeration value="CE"/>
          <xsd:enumeration value="LSE"/>
          <xsd:enumeration value="DCE"/>
          <xsd:enumeration value="WPR"/>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Asset_x0020_Number" ma:index="17" nillable="true" ma:displayName="Asset Number" ma:description="This is the asset number of the project and no asset type should have same numbers" ma:format="Dropdown" ma:internalName="Asset_x0020_Number">
      <xsd:simpleType>
        <xsd:union memberTypes="dms:Text">
          <xsd:simpleType>
            <xsd:restriction base="dms:Choice">
              <xsd:enumeration value="1"/>
              <xsd:enumeration value="2"/>
              <xsd:enumeration value="3"/>
              <xsd:enumeration value="4"/>
              <xsd:enumeration value="5"/>
              <xsd:enumeration value="6"/>
              <xsd:enumeration value="7"/>
              <xsd:enumeration value="8"/>
              <xsd:enumeration value="9"/>
              <xsd:enumeration value="10"/>
              <xsd:enumeration value="11"/>
              <xsd:enumeration value="12"/>
              <xsd:enumeration value="13"/>
              <xsd:enumeration value="14"/>
              <xsd:enumeration value="15"/>
              <xsd:enumeration value="16"/>
              <xsd:enumeration value="17"/>
              <xsd:enumeration value="18"/>
              <xsd:enumeration value="19"/>
              <xsd:enumeration value="20"/>
              <xsd:enumeration value="21"/>
              <xsd:enumeration value="22"/>
              <xsd:enumeration value="23"/>
              <xsd:enumeration value="24"/>
              <xsd:enumeration value="25"/>
              <xsd:enumeration value="26"/>
              <xsd:enumeration value="27"/>
              <xsd:enumeration value="28"/>
              <xsd:enumeration value="29"/>
              <xsd:enumeration value="30"/>
              <xsd:enumeration value="31"/>
              <xsd:enumeration value="32"/>
              <xsd:enumeration value="33"/>
              <xsd:enumeration value="34"/>
              <xsd:enumeration value="35"/>
              <xsd:enumeration value="36"/>
              <xsd:enumeration value="37"/>
              <xsd:enumeration value="38"/>
              <xsd:enumeration value="39"/>
              <xsd:enumeration value="40"/>
            </xsd:restriction>
          </xsd:simpleType>
        </xsd:union>
      </xsd:simpleType>
    </xsd:element>
    <xsd:element name="Asset_x0020_Type" ma:index="18" nillable="true" ma:displayName="Asset Type" ma:description="This is the type of Asset related to the product development" ma:format="Dropdown" ma:internalName="Asset_x0020_Type">
      <xsd:simpleType>
        <xsd:restriction base="dms:Choice">
          <xsd:enumeration value="Chapter"/>
          <xsd:enumeration value="Video"/>
          <xsd:enumeration value="Index"/>
          <xsd:enumeration value="Front Matter"/>
          <xsd:enumeration value="Back Matter"/>
          <xsd:enumeration value="Code"/>
          <xsd:enumeration value="Book"/>
          <xsd:enumeration value="Graphic"/>
          <xsd:enumeration value="Other"/>
        </xsd:restriction>
      </xsd:simpleType>
    </xsd:element>
    <xsd:element name="Category" ma:index="19" nillable="true" ma:displayName="Category" ma:format="Dropdown" ma:internalName="Category">
      <xsd:simpleType>
        <xsd:restriction base="dms:Choice">
          <xsd:enumeration value="Cybersecurity"/>
          <xsd:enumeration value="Data Engineering"/>
          <xsd:enumeration value="Data Science"/>
          <xsd:enumeration value="Embedded Systems Development"/>
          <xsd:enumeration value="Game Development"/>
          <xsd:enumeration value="LLM Engineering"/>
          <xsd:enumeration value="Software Engineering and Architecture"/>
          <xsd:enumeration value="Systems Administration and Networking"/>
          <xsd:enumeration value="Tech Powered Pro"/>
          <xsd:enumeration value="Web &amp; Application Development"/>
        </xsd:restriction>
      </xsd:simpleType>
    </xsd:element>
    <xsd:element name="Early_x0020_Access" ma:index="20" nillable="true" ma:displayName="Early Access" ma:default="0" ma:description="This is an option which you select when you want the chapter to be a part of the Early Access" ma:internalName="Early_x0020_Access">
      <xsd:simpleType>
        <xsd:restriction base="dms:Boolean"/>
      </xsd:simpleType>
    </xsd:element>
    <xsd:element name="Plagiarism_x0020_Originality" ma:index="21" nillable="true" ma:displayName="Plagiarism Originality" ma:description="This is a column to fill the plagiarism originality scores" ma:internalName="Plagiarism_x0020_Originality">
      <xsd:simpleType>
        <xsd:restriction base="dms:Number"/>
      </xsd:simpleType>
    </xsd:element>
    <xsd:element name="TR_x0020_Score" ma:index="22" nillable="true" ma:displayName="TR Score" ma:decimals="1" ma:internalName="TR_x0020_Score">
      <xsd:simpleType>
        <xsd:restriction base="dms:Number">
          <xsd:maxInclusive value="10"/>
          <xsd:minInclusive value="1"/>
        </xsd:restriction>
      </xsd:simpleType>
    </xsd:element>
    <xsd:element name="Notes0" ma:index="23" nillable="true" ma:displayName="Notes" ma:internalName="Notes0">
      <xsd:simpleType>
        <xsd:restriction base="dms:Text">
          <xsd:maxLength value="255"/>
        </xsd:restriction>
      </xsd:simpleType>
    </xsd:element>
    <xsd:element name="Reviewer" ma:index="24" nillable="true" ma:displayName="Reviewer" ma:format="Dropdown" ma:internalName="Reviewer">
      <xsd:simpleType>
        <xsd:restriction base="dms:Text">
          <xsd:maxLength value="255"/>
        </xsd:restriction>
      </xsd:simpleType>
    </xsd:element>
    <xsd:element name="TR_x0020_Name_x0020_1" ma:index="25" nillable="true" ma:displayName="TR Name 1" ma:description="&quot;attack&quot; in &quot;Compressor&quot; bullet point&#10;&#10;I am keeping this highlighted so that I can explain what Attack (technical sound term) means in the Glossary." ma:internalName="TR_x0020_Name_x0020_1">
      <xsd:simpleType>
        <xsd:restriction base="dms:Note">
          <xsd:maxLength value="255"/>
        </xsd:restrictio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c4206cbd-ed67-49c0-b8a0-af32ee4f262e" ma:termSetId="09814cd3-568e-fe90-9814-8d621ff8fb84" ma:anchorId="fba54fb3-c3e1-fe81-a776-ca4b69148c4d" ma:open="true" ma:isKeyword="false">
      <xsd:complexType>
        <xsd:sequence>
          <xsd:element ref="pc:Terms" minOccurs="0" maxOccurs="1"/>
        </xsd:sequence>
      </xsd:complexType>
    </xsd:element>
    <xsd:element name="MediaServiceDateTaken" ma:index="29" nillable="true" ma:displayName="MediaServiceDateTaken" ma:hidden="true" ma:indexed="true" ma:internalName="MediaServiceDateTaken" ma:readOnly="true">
      <xsd:simpleType>
        <xsd:restriction base="dms:Text"/>
      </xsd:simpleType>
    </xsd:element>
    <xsd:element name="MediaServiceOCR" ma:index="30" nillable="true" ma:displayName="Extracted Text" ma:internalName="MediaServiceOCR" ma:readOnly="true">
      <xsd:simpleType>
        <xsd:restriction base="dms:Note">
          <xsd:maxLength value="255"/>
        </xsd:restriction>
      </xsd:simpleType>
    </xsd:element>
    <xsd:element name="MediaServiceGenerationTime" ma:index="31" nillable="true" ma:displayName="MediaServiceGenerationTime" ma:hidden="true" ma:internalName="MediaServiceGenerationTime" ma:readOnly="true">
      <xsd:simpleType>
        <xsd:restriction base="dms:Text"/>
      </xsd:simpleType>
    </xsd:element>
    <xsd:element name="MediaServiceEventHashCode" ma:index="32" nillable="true" ma:displayName="MediaServiceEventHashCode" ma:hidden="true" ma:internalName="MediaServiceEventHashCode" ma:readOnly="true">
      <xsd:simpleType>
        <xsd:restriction base="dms:Text"/>
      </xsd:simpleType>
    </xsd:element>
    <xsd:element name="MediaServiceLocation" ma:index="33" nillable="true" ma:displayName="Location" ma:description="" ma:indexed="true" ma:internalName="MediaServiceLocation" ma:readOnly="true">
      <xsd:simpleType>
        <xsd:restriction base="dms:Text"/>
      </xsd:simpleType>
    </xsd:element>
    <xsd:element name="SafisComment" ma:index="34" nillable="true" ma:displayName="Safis Comment" ma:format="Dropdown" ma:internalName="SafisComment">
      <xsd:simpleType>
        <xsd:restriction base="dms:Choice">
          <xsd:enumeration value="Same Day TAT"/>
          <xsd:enumeration value="One Day TAT"/>
        </xsd:restriction>
      </xsd:simpleType>
    </xsd:element>
    <xsd:element name="MediaLengthInSeconds" ma:index="35" nillable="true" ma:displayName="MediaLengthInSeconds" ma:hidden="true" ma:internalName="MediaLengthInSeconds" ma:readOnly="true">
      <xsd:simpleType>
        <xsd:restriction base="dms:Unknown"/>
      </xsd:simpleType>
    </xsd:element>
    <xsd:element name="MediaServiceBillingMetadata" ma:index="3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866c9ed-2f7a-4860-bf57-8153ff3a210a"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b0b99e7b-2d5c-4d76-8978-e279b984ef45}" ma:internalName="TaxCatchAll" ma:showField="CatchAllData" ma:web="c866c9ed-2f7a-4860-bf57-8153ff3a21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afisComment xmlns="53292dda-03c3-4977-bff8-bb8e9ba9cad7" xsi:nil="true"/>
    <TaxCatchAll xmlns="c866c9ed-2f7a-4860-bf57-8153ff3a210a" xsi:nil="true"/>
    <PageCount xmlns="53292dda-03c3-4977-bff8-bb8e9ba9cad7" xsi:nil="true"/>
    <Notes0 xmlns="53292dda-03c3-4977-bff8-bb8e9ba9cad7" xsi:nil="true"/>
    <Early_x0020_Access xmlns="53292dda-03c3-4977-bff8-bb8e9ba9cad7">false</Early_x0020_Access>
    <TR_x0020_Name_x0020_1 xmlns="53292dda-03c3-4977-bff8-bb8e9ba9cad7" xsi:nil="true"/>
    <Reviewer xmlns="53292dda-03c3-4977-bff8-bb8e9ba9cad7" xsi:nil="true"/>
    <DaysAllocated xmlns="53292dda-03c3-4977-bff8-bb8e9ba9cad7">1</DaysAllocated>
    <Priority xmlns="53292dda-03c3-4977-bff8-bb8e9ba9cad7">false</Priority>
    <TR_x0020_Score xmlns="53292dda-03c3-4977-bff8-bb8e9ba9cad7" xsi:nil="true"/>
    <lcf76f155ced4ddcb4097134ff3c332f xmlns="53292dda-03c3-4977-bff8-bb8e9ba9cad7">
      <Terms xmlns="http://schemas.microsoft.com/office/infopath/2007/PartnerControls"/>
    </lcf76f155ced4ddcb4097134ff3c332f>
    <Asset_x0020_Number xmlns="53292dda-03c3-4977-bff8-bb8e9ba9cad7" xsi:nil="true"/>
    <Plagiarism_x0020_Originality xmlns="53292dda-03c3-4977-bff8-bb8e9ba9cad7" xsi:nil="true"/>
    <AssetStage xmlns="53292dda-03c3-4977-bff8-bb8e9ba9cad7" xsi:nil="true"/>
    <Process xmlns="53292dda-03c3-4977-bff8-bb8e9ba9cad7">CE</Process>
    <Asset_x0020_Type xmlns="53292dda-03c3-4977-bff8-bb8e9ba9cad7" xsi:nil="true"/>
    <Category xmlns="53292dda-03c3-4977-bff8-bb8e9ba9cad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6FE73F-E1CE-43D1-A6CB-A5FEEC5834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292dda-03c3-4977-bff8-bb8e9ba9cad7"/>
    <ds:schemaRef ds:uri="c866c9ed-2f7a-4860-bf57-8153ff3a21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1164A69-0478-424C-AD2E-FC595715387A}">
  <ds:schemaRefs>
    <ds:schemaRef ds:uri="http://schemas.microsoft.com/office/2006/metadata/properties"/>
    <ds:schemaRef ds:uri="http://schemas.microsoft.com/office/infopath/2007/PartnerControls"/>
    <ds:schemaRef ds:uri="53292dda-03c3-4977-bff8-bb8e9ba9cad7"/>
    <ds:schemaRef ds:uri="c866c9ed-2f7a-4860-bf57-8153ff3a210a"/>
  </ds:schemaRefs>
</ds:datastoreItem>
</file>

<file path=customXml/itemProps3.xml><?xml version="1.0" encoding="utf-8"?>
<ds:datastoreItem xmlns:ds="http://schemas.openxmlformats.org/officeDocument/2006/customXml" ds:itemID="{1DA33FCD-AA93-49CC-A2EC-D855B28C6A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272</TotalTime>
  <Words>1451</Words>
  <Application>Microsoft Office PowerPoint</Application>
  <PresentationFormat>Custom</PresentationFormat>
  <Paragraphs>379</Paragraphs>
  <Slides>27</Slides>
  <Notes>25</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David Sugarman</cp:lastModifiedBy>
  <cp:revision>26</cp:revision>
  <dcterms:created xsi:type="dcterms:W3CDTF">2006-08-16T00:00:00Z</dcterms:created>
  <dcterms:modified xsi:type="dcterms:W3CDTF">2025-07-15T15:24:41Z</dcterms:modified>
  <dc:identifier>DAGmMKGe-eA</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0x010100F28CD1E3B10FD647B2C00F8D5CAE40C5</vt:lpwstr>
  </property>
  <property fmtid="{D5CDD505-2E9C-101B-9397-08002B2CF9AE}" pid="3" name="Order">
    <vt:r8>405800</vt:r8>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y fmtid="{D5CDD505-2E9C-101B-9397-08002B2CF9AE}" pid="7" name="MediaServiceImageTags">
    <vt:lpwstr/>
  </property>
</Properties>
</file>